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7"/>
  </p:notesMasterIdLst>
  <p:sldIdLst>
    <p:sldId id="353" r:id="rId3"/>
    <p:sldId id="302" r:id="rId4"/>
    <p:sldId id="281" r:id="rId5"/>
    <p:sldId id="280"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52" r:id="rId26"/>
    <p:sldId id="303" r:id="rId27"/>
    <p:sldId id="304" r:id="rId28"/>
    <p:sldId id="305" r:id="rId29"/>
    <p:sldId id="306" r:id="rId30"/>
    <p:sldId id="307" r:id="rId31"/>
    <p:sldId id="308" r:id="rId32"/>
    <p:sldId id="309" r:id="rId33"/>
    <p:sldId id="310"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256" r:id="rId74"/>
    <p:sldId id="257" r:id="rId75"/>
    <p:sldId id="258" r:id="rId76"/>
    <p:sldId id="259" r:id="rId77"/>
    <p:sldId id="260" r:id="rId78"/>
    <p:sldId id="261" r:id="rId79"/>
    <p:sldId id="262" r:id="rId80"/>
    <p:sldId id="263" r:id="rId81"/>
    <p:sldId id="264" r:id="rId82"/>
    <p:sldId id="265" r:id="rId83"/>
    <p:sldId id="266" r:id="rId84"/>
    <p:sldId id="267" r:id="rId85"/>
    <p:sldId id="354"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880" autoAdjust="0"/>
  </p:normalViewPr>
  <p:slideViewPr>
    <p:cSldViewPr>
      <p:cViewPr varScale="1">
        <p:scale>
          <a:sx n="62" d="100"/>
          <a:sy n="62" d="100"/>
        </p:scale>
        <p:origin x="-7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997E331-02AF-4F06-8AA7-A2A886DB1D02}" type="datetimeFigureOut">
              <a:rPr lang="en-US"/>
              <a:pPr>
                <a:defRPr/>
              </a:pPr>
              <a:t>5/25/2012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7E13671-2F34-4B1F-817C-6F55F06A339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home.earthlink.net/~mmc1919/venturi.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opscience.iop.org/0031-9120/38/6/001/pdf/0031-9120_38_6_00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4A01F4-5552-4E8A-A760-C1CD4E55C36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E62939-388C-4078-85E2-6A316E77A8F8}" type="slidenum">
              <a:rPr lang="en-US">
                <a:latin typeface="Arial" charset="0"/>
              </a:rPr>
              <a:pPr fontAlgn="base">
                <a:spcBef>
                  <a:spcPct val="0"/>
                </a:spcBef>
                <a:spcAft>
                  <a:spcPct val="0"/>
                </a:spcAft>
              </a:pPr>
              <a:t>12</a:t>
            </a:fld>
            <a:endParaRPr lang="en-US">
              <a:latin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Thrust</a:t>
            </a:r>
          </a:p>
          <a:p>
            <a:pPr>
              <a:spcBef>
                <a:spcPct val="0"/>
              </a:spcBef>
            </a:pPr>
            <a:r>
              <a:rPr lang="en-US" smtClean="0">
                <a:latin typeface="Times New Roman" pitchFamily="18" charset="0"/>
              </a:rPr>
              <a:t>Thrust: forward force; involved in creating lift b/c gets air mvg ovr wing</a:t>
            </a:r>
          </a:p>
          <a:p>
            <a:pPr>
              <a:spcBef>
                <a:spcPct val="0"/>
              </a:spcBef>
            </a:pPr>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291177-24AF-4055-AD82-09EBC821E9D8}" type="slidenum">
              <a:rPr lang="en-US">
                <a:latin typeface="Arial" charset="0"/>
              </a:rPr>
              <a:pPr fontAlgn="base">
                <a:spcBef>
                  <a:spcPct val="0"/>
                </a:spcBef>
                <a:spcAft>
                  <a:spcPct val="0"/>
                </a:spcAft>
              </a:pPr>
              <a:t>13</a:t>
            </a:fld>
            <a:endParaRPr lang="en-US">
              <a:latin typeface="Arial"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Demonstration of Bernoulli’s principle at:</a:t>
            </a:r>
          </a:p>
          <a:p>
            <a:pPr>
              <a:spcBef>
                <a:spcPct val="0"/>
              </a:spcBef>
            </a:pPr>
            <a:r>
              <a:rPr lang="en-US" smtClean="0">
                <a:latin typeface="Arial" charset="0"/>
                <a:hlinkClick r:id="rId3"/>
              </a:rPr>
              <a:t>http://home.earthlink.net/~mmc1919/venturi.html</a:t>
            </a:r>
            <a:endParaRPr lang="en-US" smtClean="0">
              <a:latin typeface="Arial" charset="0"/>
            </a:endParaRPr>
          </a:p>
          <a:p>
            <a:pPr>
              <a:spcBef>
                <a:spcPct val="0"/>
              </a:spcBef>
            </a:pP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a:p>
            <a:pPr>
              <a:spcBef>
                <a:spcPct val="0"/>
              </a:spcBef>
            </a:pPr>
            <a:r>
              <a:rPr lang="en-US" smtClean="0">
                <a:latin typeface="Arial" charset="0"/>
              </a:rPr>
              <a:t>A law known as the Bernoulli equation means that when pressure is lower, air moves faster – so the air stream above the wing does move more quickly than the one below, but this is not what causes the difference in pressure. </a:t>
            </a:r>
          </a:p>
          <a:p>
            <a:pPr>
              <a:spcBef>
                <a:spcPct val="0"/>
              </a:spcBef>
            </a:pPr>
            <a:endParaRPr lang="en-US" smtClean="0">
              <a:latin typeface="Arial" charset="0"/>
            </a:endParaRPr>
          </a:p>
          <a:p>
            <a:pPr>
              <a:spcBef>
                <a:spcPct val="0"/>
              </a:spcBef>
            </a:pPr>
            <a:r>
              <a:rPr lang="en-US" smtClean="0">
                <a:latin typeface="Arial" charset="0"/>
              </a:rPr>
              <a:t>According to conventional wisdom the pressure change happens because the air on the curved upper surface of the wing has further to travel than that below the flat underneath surface, meaning it must travel faster to arrive at the other side of the wing at the same time. </a:t>
            </a:r>
          </a:p>
          <a:p>
            <a:pPr>
              <a:spcBef>
                <a:spcPct val="0"/>
              </a:spcBef>
            </a:pPr>
            <a:r>
              <a:rPr lang="en-US" smtClean="0">
                <a:latin typeface="Arial" charset="0"/>
              </a:rPr>
              <a:t>In fact the </a:t>
            </a:r>
            <a:r>
              <a:rPr lang="en-US" smtClean="0">
                <a:latin typeface="Arial" charset="0"/>
                <a:hlinkClick r:id="rId3"/>
              </a:rPr>
              <a:t>real explanation</a:t>
            </a:r>
            <a:r>
              <a:rPr lang="en-US" smtClean="0">
                <a:latin typeface="Arial" charset="0"/>
              </a:rPr>
              <a:t> is nothing to do with the distance the air has to travel. The curvature of the wing causes the change in air pressure because it pulls some of the air upwards, which reduces pressure, and forces the rest beneath it, creating higher pressure. </a:t>
            </a:r>
          </a:p>
          <a:p>
            <a:pPr>
              <a:spcBef>
                <a:spcPct val="0"/>
              </a:spcBef>
            </a:pPr>
            <a:endParaRPr lang="en-US" smtClean="0">
              <a:latin typeface="Arial" charset="0"/>
            </a:endParaRPr>
          </a:p>
          <a:p>
            <a:pPr>
              <a:spcBef>
                <a:spcPct val="0"/>
              </a:spcBef>
            </a:pPr>
            <a:r>
              <a:rPr lang="en-US" smtClean="0">
                <a:latin typeface="Arial" charset="0"/>
              </a:rPr>
              <a:t>*****"There is no law in physics which states when streams of particles start at the leading edge of the wing they should reach the tailing edge at the same time. </a:t>
            </a:r>
          </a:p>
          <a:p>
            <a:pPr>
              <a:spcBef>
                <a:spcPct val="0"/>
              </a:spcBef>
            </a:pPr>
            <a:r>
              <a:rPr lang="en-US" smtClean="0">
                <a:latin typeface="Arial" charset="0"/>
              </a:rPr>
              <a:t>http://www.telegraph.co.uk/science/science-news/9035708/Cambridge-scientist-debunks-flying-myth.html</a:t>
            </a:r>
          </a:p>
          <a:p>
            <a:pPr>
              <a:spcBef>
                <a:spcPct val="0"/>
              </a:spcBef>
            </a:pPr>
            <a:endParaRPr lang="en-US" smtClean="0">
              <a:latin typeface="Arial" charset="0"/>
            </a:endParaRPr>
          </a:p>
          <a:p>
            <a:pPr>
              <a:spcBef>
                <a:spcPct val="0"/>
              </a:spcBef>
            </a:pPr>
            <a:r>
              <a:rPr lang="en-US" b="1" smtClean="0">
                <a:latin typeface="Arial" charset="0"/>
              </a:rPr>
              <a:t>This shows that air on top surface does travel faster—but not because it has to reach the trailing edge of the airfoil at the same time!</a:t>
            </a:r>
          </a:p>
          <a:p>
            <a:pPr>
              <a:spcBef>
                <a:spcPct val="0"/>
              </a:spcBef>
            </a:pPr>
            <a:endParaRPr lang="en-US" smtClean="0">
              <a:latin typeface="Arial" charset="0"/>
            </a:endParaRP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9A02C3-F13C-4027-B8C8-2D529373D1EF}" type="slidenum">
              <a:rPr lang="en-US">
                <a:latin typeface="Arial" charset="0"/>
              </a:rPr>
              <a:pPr fontAlgn="base">
                <a:spcBef>
                  <a:spcPct val="0"/>
                </a:spcBef>
                <a:spcAft>
                  <a:spcPct val="0"/>
                </a:spcAft>
              </a:pPr>
              <a:t>14</a:t>
            </a:fld>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This is where speaker can do the demo of blowing over top of paper; </a:t>
            </a:r>
          </a:p>
          <a:p>
            <a:pPr>
              <a:spcBef>
                <a:spcPct val="0"/>
              </a:spcBef>
            </a:pPr>
            <a:r>
              <a:rPr lang="en-US" sz="1100" smtClean="0">
                <a:latin typeface="Arial" charset="0"/>
              </a:rPr>
              <a:t>The curved surface is reponsibible for the pressure difference, not the faster moving air.</a:t>
            </a:r>
          </a:p>
          <a:p>
            <a:pPr>
              <a:spcBef>
                <a:spcPct val="0"/>
              </a:spcBef>
            </a:pPr>
            <a:r>
              <a:rPr lang="en-US" sz="1100" smtClean="0">
                <a:latin typeface="Arial" charset="0"/>
              </a:rPr>
              <a:t>So air moves faster BECAUSE of the pressure difference, not the reverse (that pressure difference is caused by the faster moving air)</a:t>
            </a:r>
          </a:p>
          <a:p>
            <a:pPr>
              <a:spcBef>
                <a:spcPct val="0"/>
              </a:spcBef>
            </a:pPr>
            <a:r>
              <a:rPr lang="en-US" sz="1100" smtClean="0">
                <a:latin typeface="Arial" charset="0"/>
              </a:rPr>
              <a:t>Newtons’s 2</a:t>
            </a:r>
            <a:r>
              <a:rPr lang="en-US" sz="1100" baseline="30000" smtClean="0">
                <a:latin typeface="Arial" charset="0"/>
              </a:rPr>
              <a:t>nd</a:t>
            </a:r>
            <a:r>
              <a:rPr lang="en-US" sz="1100" smtClean="0">
                <a:latin typeface="Arial" charset="0"/>
              </a:rPr>
              <a:t> law is at work here—that a force causes acceleration</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896B8E-9267-48CA-B87F-CA26515DF9AC}" type="slidenum">
              <a:rPr lang="en-US">
                <a:latin typeface="Arial" charset="0"/>
              </a:rPr>
              <a:pPr fontAlgn="base">
                <a:spcBef>
                  <a:spcPct val="0"/>
                </a:spcBef>
                <a:spcAft>
                  <a:spcPct val="0"/>
                </a:spcAft>
              </a:pPr>
              <a:t>15</a:t>
            </a:fld>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Try sticking your hand outside a car window as you travel—the deflection of the air downward results in your hand being “pushed” upward.</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4E193-13A3-44DE-8E8B-660B3EA2C8FE}" type="slidenum">
              <a:rPr lang="en-US">
                <a:latin typeface="Arial" charset="0"/>
              </a:rPr>
              <a:pPr fontAlgn="base">
                <a:spcBef>
                  <a:spcPct val="0"/>
                </a:spcBef>
                <a:spcAft>
                  <a:spcPct val="0"/>
                </a:spcAft>
              </a:pPr>
              <a:t>17</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That’s the cool thing about science—there’s always new knowledge that can be generated to support or debunk a theory! </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83C776-F6A6-4CDB-BD99-50C44412C727}" type="slidenum">
              <a:rPr lang="en-US">
                <a:latin typeface="Arial" charset="0"/>
              </a:rPr>
              <a:pPr fontAlgn="base">
                <a:spcBef>
                  <a:spcPct val="0"/>
                </a:spcBef>
                <a:spcAft>
                  <a:spcPct val="0"/>
                </a:spcAft>
              </a:pPr>
              <a:t>18</a:t>
            </a:fld>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2DF0E2-5083-43F0-A293-7F622C78F30F}" type="slidenum">
              <a:rPr lang="en-US">
                <a:latin typeface="Arial" charset="0"/>
              </a:rPr>
              <a:pPr fontAlgn="base">
                <a:spcBef>
                  <a:spcPct val="0"/>
                </a:spcBef>
                <a:spcAft>
                  <a:spcPct val="0"/>
                </a:spcAft>
              </a:pPr>
              <a:t>19</a:t>
            </a:fld>
            <a:endParaRPr lang="en-US">
              <a:latin typeface="Arial"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DC5C0A-3418-40E3-8E52-A4121C0D195E}" type="slidenum">
              <a:rPr lang="en-US">
                <a:latin typeface="Times New Roman" pitchFamily="18" charset="0"/>
                <a:cs typeface="Arial" charset="0"/>
              </a:rPr>
              <a:pPr fontAlgn="base">
                <a:spcBef>
                  <a:spcPct val="0"/>
                </a:spcBef>
                <a:spcAft>
                  <a:spcPct val="0"/>
                </a:spcAft>
              </a:pPr>
              <a:t>25</a:t>
            </a:fld>
            <a:endParaRPr lang="en-US">
              <a:latin typeface="Times New Roman" pitchFamily="18" charset="0"/>
              <a:cs typeface="Arial"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3B7669-B308-45D2-B625-1E0301C1463D}" type="slidenum">
              <a:rPr lang="en-US">
                <a:latin typeface="Times New Roman" pitchFamily="18" charset="0"/>
                <a:cs typeface="Arial" charset="0"/>
              </a:rPr>
              <a:pPr fontAlgn="base">
                <a:spcBef>
                  <a:spcPct val="0"/>
                </a:spcBef>
                <a:spcAft>
                  <a:spcPct val="0"/>
                </a:spcAft>
              </a:pPr>
              <a:t>26</a:t>
            </a:fld>
            <a:endParaRPr lang="en-US">
              <a:latin typeface="Times New Roman" pitchFamily="18" charset="0"/>
              <a:cs typeface="Arial"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1) Air is heated unevenly by solar radiation.</a:t>
            </a:r>
          </a:p>
          <a:p>
            <a:pPr>
              <a:spcBef>
                <a:spcPct val="0"/>
              </a:spcBef>
            </a:pPr>
            <a:endParaRPr lang="en-US" smtClean="0">
              <a:latin typeface="Times New Roman" pitchFamily="18" charset="0"/>
            </a:endParaRPr>
          </a:p>
          <a:p>
            <a:pPr>
              <a:spcBef>
                <a:spcPct val="0"/>
              </a:spcBef>
            </a:pPr>
            <a:r>
              <a:rPr lang="en-US" smtClean="0">
                <a:latin typeface="Times New Roman" pitchFamily="18" charset="0"/>
              </a:rPr>
              <a:t>2) Heated air rises and moves. Cooler air sinks.</a:t>
            </a:r>
          </a:p>
          <a:p>
            <a:pPr>
              <a:spcBef>
                <a:spcPct val="0"/>
              </a:spcBef>
            </a:pPr>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4B4376-5BD3-4D9E-92DA-C0BEB80A554F}" type="slidenum">
              <a:rPr lang="en-US">
                <a:latin typeface="Times New Roman" pitchFamily="18" charset="0"/>
                <a:cs typeface="Arial" charset="0"/>
              </a:rPr>
              <a:pPr fontAlgn="base">
                <a:spcBef>
                  <a:spcPct val="0"/>
                </a:spcBef>
                <a:spcAft>
                  <a:spcPct val="0"/>
                </a:spcAft>
              </a:pPr>
              <a:t>27</a:t>
            </a:fld>
            <a:endParaRPr lang="en-US">
              <a:latin typeface="Times New Roman" pitchFamily="18" charset="0"/>
              <a:cs typeface="Arial" charset="0"/>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Uneven heating causes changes in TEMP.  </a:t>
            </a:r>
          </a:p>
          <a:p>
            <a:pPr>
              <a:spcBef>
                <a:spcPct val="0"/>
              </a:spcBef>
            </a:pPr>
            <a:r>
              <a:rPr lang="en-US" smtClean="0">
                <a:latin typeface="Times New Roman" pitchFamily="18" charset="0"/>
              </a:rPr>
              <a:t>Warm air takes on more moisture, which can cool, condense and become PRECIP</a:t>
            </a:r>
          </a:p>
          <a:p>
            <a:pPr>
              <a:spcBef>
                <a:spcPct val="0"/>
              </a:spcBef>
            </a:pPr>
            <a:r>
              <a:rPr lang="en-US" smtClean="0">
                <a:latin typeface="Times New Roman" pitchFamily="18" charset="0"/>
              </a:rPr>
              <a:t>As air is pulled into to rising columns, and as it descends, it creates WIND</a:t>
            </a:r>
          </a:p>
          <a:p>
            <a:pPr>
              <a:spcBef>
                <a:spcPct val="0"/>
              </a:spcBef>
            </a:pPr>
            <a:endParaRPr lang="en-US" smtClean="0">
              <a:latin typeface="Times New Roman" pitchFamily="18" charset="0"/>
            </a:endParaRPr>
          </a:p>
          <a:p>
            <a:pPr>
              <a:spcBef>
                <a:spcPct val="0"/>
              </a:spcBef>
            </a:pPr>
            <a:endParaRPr lang="en-US" smtClean="0">
              <a:latin typeface="Times New Roman" pitchFamily="18" charset="0"/>
            </a:endParaRPr>
          </a:p>
          <a:p>
            <a:pPr>
              <a:spcBef>
                <a:spcPct val="0"/>
              </a:spcBef>
            </a:pPr>
            <a:r>
              <a:rPr lang="en-US" smtClean="0">
                <a:latin typeface="Times New Roman" pitchFamily="18" charset="0"/>
              </a:rPr>
              <a:t>Pilots are primarily concerned with wind (direction and speed), visibility and cloud layers—both are moisture related, and air pressure (because it affects the performance of the engine and the lift of the wings.</a:t>
            </a:r>
          </a:p>
          <a:p>
            <a:pPr>
              <a:spcBef>
                <a:spcPct val="0"/>
              </a:spcBef>
            </a:pPr>
            <a:r>
              <a:rPr lang="en-US" smtClean="0">
                <a:latin typeface="Times New Roman" pitchFamily="18" charset="0"/>
              </a:rPr>
              <a:t>We also want to know the chances for storms, a hazardous condition for flying.</a:t>
            </a:r>
          </a:p>
          <a:p>
            <a:pPr>
              <a:spcBef>
                <a:spcPct val="0"/>
              </a:spcBef>
            </a:pPr>
            <a:r>
              <a:rPr lang="en-US" smtClean="0">
                <a:latin typeface="Times New Roman" pitchFamily="18" charset="0"/>
              </a:rPr>
              <a:t>In winter, icing is also a concern.</a:t>
            </a:r>
          </a:p>
          <a:p>
            <a:pPr>
              <a:spcBef>
                <a:spcPct val="0"/>
              </a:spcBef>
            </a:pPr>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679A36-A004-4F25-B144-55D8DCCDC000}" type="slidenum">
              <a:rPr lang="en-US">
                <a:latin typeface="Times New Roman" pitchFamily="18" charset="0"/>
                <a:cs typeface="Arial" charset="0"/>
              </a:rPr>
              <a:pPr fontAlgn="base">
                <a:spcBef>
                  <a:spcPct val="0"/>
                </a:spcBef>
                <a:spcAft>
                  <a:spcPct val="0"/>
                </a:spcAft>
              </a:pPr>
              <a:t>28</a:t>
            </a:fld>
            <a:endParaRPr lang="en-US">
              <a:latin typeface="Times New Roman" pitchFamily="18" charset="0"/>
              <a:cs typeface="Arial"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On global scale, we understand the uneven heating principle.  Insolence is the angle at which the sun’s rays hit the earth. The equator gets the radiation more directly—this part of the earth is therefore warmer.  Also, wetter, because the warm air pulls in more moisture from the oceans, and as it rises and cools, results in rain.</a:t>
            </a:r>
          </a:p>
          <a:p>
            <a:pPr>
              <a:spcBef>
                <a:spcPct val="0"/>
              </a:spcBef>
            </a:pPr>
            <a:endParaRPr lang="en-US" smtClean="0">
              <a:latin typeface="Times New Roman" pitchFamily="18" charset="0"/>
            </a:endParaRPr>
          </a:p>
          <a:p>
            <a:pPr>
              <a:spcBef>
                <a:spcPct val="0"/>
              </a:spcBef>
            </a:pPr>
            <a:r>
              <a:rPr lang="en-US" smtClean="0">
                <a:latin typeface="Times New Roman" pitchFamily="18" charset="0"/>
              </a:rPr>
              <a:t>This happens on a smaller scale as well throughout the earth.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C3F3F-FE4A-4BE8-9C81-E225DC32E7DC}" type="slidenum">
              <a:rPr lang="en-US">
                <a:latin typeface="Times New Roman" pitchFamily="18" charset="0"/>
                <a:cs typeface="Arial" charset="0"/>
              </a:rPr>
              <a:pPr fontAlgn="base">
                <a:spcBef>
                  <a:spcPct val="0"/>
                </a:spcBef>
                <a:spcAft>
                  <a:spcPct val="0"/>
                </a:spcAft>
              </a:pPr>
              <a:t>29</a:t>
            </a:fld>
            <a:endParaRPr lang="en-US">
              <a:latin typeface="Times New Roman" pitchFamily="18" charset="0"/>
              <a:cs typeface="Arial" charset="0"/>
            </a:endParaRPr>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An example of how rising and falling air creates wind—A sea breeze is cooler air moving inland from over the water.</a:t>
            </a:r>
          </a:p>
          <a:p>
            <a:pPr>
              <a:spcBef>
                <a:spcPct val="0"/>
              </a:spcBef>
            </a:pPr>
            <a:r>
              <a:rPr lang="en-US" smtClean="0">
                <a:latin typeface="Times New Roman" pitchFamily="18" charset="0"/>
              </a:rPr>
              <a:t>At night, it reverses direction because the land cools more quickly than the water.</a:t>
            </a:r>
          </a:p>
          <a:p>
            <a:pPr>
              <a:spcBef>
                <a:spcPct val="0"/>
              </a:spcBef>
            </a:pPr>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DD780C-F07F-48BD-AA37-D714C8CBB919}" type="slidenum">
              <a:rPr lang="en-US">
                <a:latin typeface="Times New Roman" pitchFamily="18" charset="0"/>
                <a:cs typeface="Arial" charset="0"/>
              </a:rPr>
              <a:pPr fontAlgn="base">
                <a:spcBef>
                  <a:spcPct val="0"/>
                </a:spcBef>
                <a:spcAft>
                  <a:spcPct val="0"/>
                </a:spcAft>
              </a:pPr>
              <a:t>30</a:t>
            </a:fld>
            <a:endParaRPr lang="en-US">
              <a:latin typeface="Times New Roman" pitchFamily="18" charset="0"/>
              <a:cs typeface="Arial" charset="0"/>
            </a:endParaRPr>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Basis for measuring altitude—altimeter</a:t>
            </a:r>
          </a:p>
          <a:p>
            <a:pPr>
              <a:spcBef>
                <a:spcPct val="0"/>
              </a:spcBef>
            </a:pPr>
            <a:endParaRPr lang="en-US" smtClean="0">
              <a:latin typeface="Times New Roman" pitchFamily="18" charset="0"/>
            </a:endParaRPr>
          </a:p>
          <a:p>
            <a:pPr>
              <a:spcBef>
                <a:spcPct val="0"/>
              </a:spcBef>
            </a:pPr>
            <a:r>
              <a:rPr lang="en-US" smtClean="0">
                <a:latin typeface="Times New Roman" pitchFamily="18" charset="0"/>
              </a:rPr>
              <a:t>But air pressure changes daily, so it needs to be adjusted every time we fly, and as we fly (weather reports state pressure)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7E146-A001-4C6D-B037-3EAD15F21F78}" type="slidenum">
              <a:rPr lang="en-US">
                <a:latin typeface="Times New Roman" pitchFamily="18" charset="0"/>
                <a:cs typeface="Arial" charset="0"/>
              </a:rPr>
              <a:pPr fontAlgn="base">
                <a:spcBef>
                  <a:spcPct val="0"/>
                </a:spcBef>
                <a:spcAft>
                  <a:spcPct val="0"/>
                </a:spcAft>
              </a:pPr>
              <a:t>31</a:t>
            </a:fld>
            <a:endParaRPr lang="en-US">
              <a:latin typeface="Times New Roman" pitchFamily="18" charset="0"/>
              <a:cs typeface="Arial"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F1E263-C82E-46BB-924B-F6EB35DEEB3D}" type="slidenum">
              <a:rPr lang="en-US">
                <a:latin typeface="Times New Roman" pitchFamily="18" charset="0"/>
                <a:cs typeface="Arial" charset="0"/>
              </a:rPr>
              <a:pPr fontAlgn="base">
                <a:spcBef>
                  <a:spcPct val="0"/>
                </a:spcBef>
                <a:spcAft>
                  <a:spcPct val="0"/>
                </a:spcAft>
              </a:pPr>
              <a:t>32</a:t>
            </a:fld>
            <a:endParaRPr lang="en-US">
              <a:latin typeface="Times New Roman" pitchFamily="18" charset="0"/>
              <a:cs typeface="Arial" charset="0"/>
            </a:endParaRPr>
          </a:p>
        </p:txBody>
      </p:sp>
      <p:sp>
        <p:nvSpPr>
          <p:cNvPr id="1095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95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latin typeface="Times New Roman" pitchFamily="18" charset="0"/>
              </a:rPr>
              <a:t>High pressure usually associated w/ good weather for flying</a:t>
            </a:r>
          </a:p>
          <a:p>
            <a:pPr>
              <a:spcBef>
                <a:spcPct val="0"/>
              </a:spcBef>
            </a:pPr>
            <a:r>
              <a:rPr lang="en-US" smtClean="0">
                <a:latin typeface="Times New Roman" pitchFamily="18" charset="0"/>
              </a:rPr>
              <a:t>Low pressure means bad weather because of precipitation, clouds.</a:t>
            </a:r>
          </a:p>
          <a:p>
            <a:pPr>
              <a:spcBef>
                <a:spcPct val="0"/>
              </a:spcBef>
            </a:pPr>
            <a:endParaRPr lang="en-US" smtClean="0">
              <a:latin typeface="Times New Roman" pitchFamily="18" charset="0"/>
            </a:endParaRPr>
          </a:p>
          <a:p>
            <a:pPr>
              <a:spcBef>
                <a:spcPct val="0"/>
              </a:spcBef>
            </a:pPr>
            <a:r>
              <a:rPr lang="en-US" smtClean="0">
                <a:latin typeface="Times New Roman" pitchFamily="18" charset="0"/>
              </a:rPr>
              <a:t>NASA Visible earth links:</a:t>
            </a:r>
          </a:p>
          <a:p>
            <a:pPr>
              <a:spcBef>
                <a:spcPct val="0"/>
              </a:spcBef>
            </a:pPr>
            <a:r>
              <a:rPr lang="en-US" smtClean="0">
                <a:latin typeface="Times New Roman" pitchFamily="18" charset="0"/>
              </a:rPr>
              <a:t>http://visibleearth.nasa.gov/view.php?id=54425</a:t>
            </a:r>
          </a:p>
          <a:p>
            <a:pPr>
              <a:spcBef>
                <a:spcPct val="0"/>
              </a:spcBef>
            </a:pPr>
            <a:r>
              <a:rPr lang="en-US" smtClean="0">
                <a:latin typeface="Times New Roman" pitchFamily="18" charset="0"/>
              </a:rPr>
              <a:t>http://visibleearth.nasa.gov/view.php?id=54422</a:t>
            </a:r>
          </a:p>
          <a:p>
            <a:pPr>
              <a:spcBef>
                <a:spcPct val="0"/>
              </a:spcBef>
            </a:pPr>
            <a:endParaRPr lang="en-US" smtClean="0">
              <a:latin typeface="Times New Roman" pitchFamily="18" charset="0"/>
            </a:endParaRPr>
          </a:p>
          <a:p>
            <a:pPr>
              <a:spcBef>
                <a:spcPct val="0"/>
              </a:spcBef>
            </a:pPr>
            <a:r>
              <a:rPr lang="en-US" smtClean="0">
                <a:latin typeface="Times New Roman" pitchFamily="18" charset="0"/>
              </a:rPr>
              <a:t>Also see: http://www.usatoday.com/weather/tg/whighlow/whighlow.htm</a:t>
            </a:r>
          </a:p>
          <a:p>
            <a:pPr>
              <a:spcBef>
                <a:spcPct val="0"/>
              </a:spcBef>
            </a:pPr>
            <a:endParaRPr lang="en-US" smtClean="0">
              <a:latin typeface="Times New Roman" pitchFamily="18" charset="0"/>
            </a:endParaRPr>
          </a:p>
          <a:p>
            <a:pPr>
              <a:spcBef>
                <a:spcPct val="0"/>
              </a:spcBef>
            </a:pPr>
            <a:endParaRPr lang="en-US" smtClean="0">
              <a:latin typeface="Times New Roman" pitchFamily="18" charset="0"/>
            </a:endParaRPr>
          </a:p>
          <a:p>
            <a:pPr>
              <a:spcBef>
                <a:spcPct val="0"/>
              </a:spcBef>
            </a:pPr>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CHANGES IN AIR PRESSURE—we use air pressure to calibrate our flight instruments for determining altitude.</a:t>
            </a:r>
          </a:p>
          <a:p>
            <a:pPr>
              <a:spcBef>
                <a:spcPct val="0"/>
              </a:spcBef>
            </a:pPr>
            <a:endParaRPr lang="en-US" smtClean="0">
              <a:latin typeface="Times New Roman" pitchFamily="18" charset="0"/>
            </a:endParaRPr>
          </a:p>
          <a:p>
            <a:pPr>
              <a:spcBef>
                <a:spcPct val="0"/>
              </a:spcBef>
            </a:pPr>
            <a:r>
              <a:rPr lang="en-US" smtClean="0">
                <a:latin typeface="Times New Roman" pitchFamily="18" charset="0"/>
              </a:rPr>
              <a:t>Neat Youtube video on making home made barometer (except I think they have the direction of the straw reversed for low vs. high pressure—higher pressure should press down on balloon and straw should go down. The reverse happens for low pressure—the air in the jar expands and the straw should rise up.</a:t>
            </a:r>
          </a:p>
          <a:p>
            <a:pPr>
              <a:spcBef>
                <a:spcPct val="0"/>
              </a:spcBef>
              <a:buFont typeface="Wingdings" pitchFamily="2" charset="2"/>
              <a:buChar char="§"/>
            </a:pPr>
            <a:r>
              <a:rPr lang="en-US" sz="800" smtClean="0">
                <a:latin typeface="Times New Roman" pitchFamily="18" charset="0"/>
                <a:ea typeface="ヒラギノ角ゴ Pro W3"/>
                <a:cs typeface="ヒラギノ角ゴ Pro W3"/>
              </a:rPr>
              <a:t>Youtube (how to make a barometer): </a:t>
            </a:r>
          </a:p>
          <a:p>
            <a:pPr>
              <a:spcBef>
                <a:spcPct val="0"/>
              </a:spcBef>
              <a:buFont typeface="Wingdings" pitchFamily="2" charset="2"/>
              <a:buChar char="§"/>
            </a:pPr>
            <a:r>
              <a:rPr lang="en-US" sz="800" smtClean="0">
                <a:latin typeface="Times New Roman" pitchFamily="18" charset="0"/>
                <a:ea typeface="ヒラギノ角ゴ Pro W3"/>
                <a:cs typeface="ヒラギノ角ゴ Pro W3"/>
              </a:rPr>
              <a:t>http://www.youtube.com/watch?v=jmQ8FWnM0fA&amp;feature=related</a:t>
            </a:r>
          </a:p>
          <a:p>
            <a:pPr>
              <a:spcBef>
                <a:spcPct val="0"/>
              </a:spcBef>
            </a:pPr>
            <a:endParaRPr lang="en-US" smtClean="0">
              <a:latin typeface="Times New Roman" pitchFamily="18" charset="0"/>
            </a:endParaRPr>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C9905A-8C44-4DDA-872A-6985A9275C9C}" type="slidenum">
              <a:rPr lang="en-US">
                <a:latin typeface="Times New Roman" pitchFamily="18" charset="0"/>
                <a:cs typeface="Arial" charset="0"/>
              </a:rPr>
              <a:pPr fontAlgn="base">
                <a:spcBef>
                  <a:spcPct val="0"/>
                </a:spcBef>
                <a:spcAft>
                  <a:spcPct val="0"/>
                </a:spcAft>
              </a:pPr>
              <a:t>33</a:t>
            </a:fld>
            <a:endParaRPr lang="en-US">
              <a:latin typeface="Times New Roman" pitchFamily="18"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D36674-6073-430E-894D-47289191AC42}" type="slidenum">
              <a:rPr lang="en-US">
                <a:latin typeface="Times New Roman" pitchFamily="18" charset="0"/>
                <a:cs typeface="Arial" charset="0"/>
              </a:rPr>
              <a:pPr fontAlgn="base">
                <a:spcBef>
                  <a:spcPct val="0"/>
                </a:spcBef>
                <a:spcAft>
                  <a:spcPct val="0"/>
                </a:spcAft>
              </a:pPr>
              <a:t>34</a:t>
            </a:fld>
            <a:endParaRPr lang="en-US">
              <a:latin typeface="Times New Roman" pitchFamily="18" charset="0"/>
              <a:cs typeface="Arial" charset="0"/>
            </a:endParaRPr>
          </a:p>
        </p:txBody>
      </p:sp>
      <p:sp>
        <p:nvSpPr>
          <p:cNvPr id="1136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08F83E-426A-4A04-B486-0F0823897969}" type="slidenum">
              <a:rPr lang="en-US">
                <a:latin typeface="Times New Roman" pitchFamily="18" charset="0"/>
                <a:cs typeface="Arial" charset="0"/>
              </a:rPr>
              <a:pPr fontAlgn="base">
                <a:spcBef>
                  <a:spcPct val="0"/>
                </a:spcBef>
                <a:spcAft>
                  <a:spcPct val="0"/>
                </a:spcAft>
              </a:pPr>
              <a:t>35</a:t>
            </a:fld>
            <a:endParaRPr lang="en-US">
              <a:latin typeface="Times New Roman" pitchFamily="18" charset="0"/>
              <a:cs typeface="Arial" charset="0"/>
            </a:endParaRPr>
          </a:p>
        </p:txBody>
      </p:sp>
      <p:sp>
        <p:nvSpPr>
          <p:cNvPr id="1157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latin typeface="Times New Roman" pitchFamily="18" charset="0"/>
              </a:rPr>
              <a:t>A </a:t>
            </a:r>
            <a:r>
              <a:rPr lang="en-US" smtClean="0">
                <a:solidFill>
                  <a:srgbClr val="FFFFFF"/>
                </a:solidFill>
                <a:latin typeface="Times New Roman" pitchFamily="18" charset="0"/>
              </a:rPr>
              <a:t>cold front </a:t>
            </a:r>
            <a:r>
              <a:rPr lang="en-US" smtClean="0">
                <a:latin typeface="Times New Roman" pitchFamily="18" charset="0"/>
              </a:rPr>
              <a:t>is the</a:t>
            </a:r>
            <a:r>
              <a:rPr lang="en-US" smtClean="0">
                <a:solidFill>
                  <a:schemeClr val="folHlink"/>
                </a:solidFill>
                <a:latin typeface="Times New Roman" pitchFamily="18" charset="0"/>
              </a:rPr>
              <a:t> </a:t>
            </a:r>
            <a:r>
              <a:rPr lang="en-US" smtClean="0">
                <a:latin typeface="Times New Roman" pitchFamily="18" charset="0"/>
              </a:rPr>
              <a:t>leading edge of an advancing cold air mass. Cold fronts can be fast or slow.</a:t>
            </a:r>
          </a:p>
          <a:p>
            <a:pPr>
              <a:spcBef>
                <a:spcPct val="0"/>
              </a:spcBef>
            </a:pPr>
            <a:r>
              <a:rPr lang="en-US" smtClean="0">
                <a:latin typeface="Times New Roman" pitchFamily="18" charset="0"/>
              </a:rPr>
              <a:t>Fast moving Cold fronts tend to cause storms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3D5B3B-859E-4A74-9E9D-D2831BBD7060}" type="slidenum">
              <a:rPr lang="en-US">
                <a:latin typeface="Times New Roman" pitchFamily="18" charset="0"/>
                <a:cs typeface="Arial" charset="0"/>
              </a:rPr>
              <a:pPr fontAlgn="base">
                <a:spcBef>
                  <a:spcPct val="0"/>
                </a:spcBef>
                <a:spcAft>
                  <a:spcPct val="0"/>
                </a:spcAft>
              </a:pPr>
              <a:t>36</a:t>
            </a:fld>
            <a:endParaRPr lang="en-US">
              <a:latin typeface="Times New Roman" pitchFamily="18" charset="0"/>
              <a:cs typeface="Arial" charset="0"/>
            </a:endParaRPr>
          </a:p>
        </p:txBody>
      </p:sp>
      <p:sp>
        <p:nvSpPr>
          <p:cNvPr id="1177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latin typeface="Times New Roman" pitchFamily="18" charset="0"/>
              </a:rPr>
              <a:t>A </a:t>
            </a:r>
            <a:r>
              <a:rPr lang="en-US" smtClean="0">
                <a:solidFill>
                  <a:schemeClr val="hlink"/>
                </a:solidFill>
                <a:latin typeface="Times New Roman" pitchFamily="18" charset="0"/>
              </a:rPr>
              <a:t>warm front</a:t>
            </a:r>
            <a:r>
              <a:rPr lang="en-US" smtClean="0">
                <a:solidFill>
                  <a:schemeClr val="folHlink"/>
                </a:solidFill>
                <a:latin typeface="Times New Roman" pitchFamily="18" charset="0"/>
              </a:rPr>
              <a:t>  </a:t>
            </a:r>
            <a:r>
              <a:rPr lang="en-US" smtClean="0">
                <a:latin typeface="Times New Roman" pitchFamily="18" charset="0"/>
              </a:rPr>
              <a:t>is the leading edge of an advancing warm air mass. Warm fronts move about half as fast as cold fronts.</a:t>
            </a:r>
          </a:p>
          <a:p>
            <a:pPr>
              <a:spcBef>
                <a:spcPct val="0"/>
              </a:spcBef>
            </a:pPr>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D096F5-FC1B-4CAA-B592-6E78EDA67DA7}" type="slidenum">
              <a:rPr lang="en-US">
                <a:latin typeface="Times New Roman" pitchFamily="18" charset="0"/>
                <a:cs typeface="Arial" charset="0"/>
              </a:rPr>
              <a:pPr fontAlgn="base">
                <a:spcBef>
                  <a:spcPct val="0"/>
                </a:spcBef>
                <a:spcAft>
                  <a:spcPct val="0"/>
                </a:spcAft>
              </a:pPr>
              <a:t>37</a:t>
            </a:fld>
            <a:endParaRPr lang="en-US">
              <a:latin typeface="Times New Roman" pitchFamily="18" charset="0"/>
              <a:cs typeface="Arial" charset="0"/>
            </a:endParaRPr>
          </a:p>
        </p:txBody>
      </p:sp>
      <p:sp>
        <p:nvSpPr>
          <p:cNvPr id="1198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latin typeface="Times New Roman" pitchFamily="18" charset="0"/>
              </a:rPr>
              <a:t>A </a:t>
            </a:r>
            <a:r>
              <a:rPr lang="en-US" u="sng" smtClean="0">
                <a:latin typeface="Times New Roman" pitchFamily="18" charset="0"/>
              </a:rPr>
              <a:t>stationary front</a:t>
            </a:r>
            <a:r>
              <a:rPr lang="en-US" smtClean="0">
                <a:latin typeface="Times New Roman" pitchFamily="18" charset="0"/>
              </a:rPr>
              <a:t> occurs when warm and cold fronts meet but neither moves.</a:t>
            </a:r>
            <a:endParaRPr lang="en-US" smtClean="0">
              <a:solidFill>
                <a:srgbClr val="FFFC10"/>
              </a:solidFill>
              <a:latin typeface="Times New Roman" pitchFamily="18" charset="0"/>
            </a:endParaRPr>
          </a:p>
          <a:p>
            <a:pPr>
              <a:spcBef>
                <a:spcPct val="0"/>
              </a:spcBef>
            </a:pP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1B7CD9-C6D7-43B4-B177-DB6536643EC3}" type="slidenum">
              <a:rPr lang="en-US">
                <a:latin typeface="Arial" charset="0"/>
              </a:rPr>
              <a:pPr fontAlgn="base">
                <a:spcBef>
                  <a:spcPct val="0"/>
                </a:spcBef>
                <a:spcAft>
                  <a:spcPct val="0"/>
                </a:spcAft>
              </a:pPr>
              <a:t>3</a:t>
            </a:fld>
            <a:endParaRPr lang="en-US">
              <a:latin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9FE4A-F9E2-4793-982B-F68DD393ADA4}" type="slidenum">
              <a:rPr lang="en-US">
                <a:latin typeface="Times New Roman" pitchFamily="18" charset="0"/>
                <a:cs typeface="Arial" charset="0"/>
              </a:rPr>
              <a:pPr fontAlgn="base">
                <a:spcBef>
                  <a:spcPct val="0"/>
                </a:spcBef>
                <a:spcAft>
                  <a:spcPct val="0"/>
                </a:spcAft>
              </a:pPr>
              <a:t>38</a:t>
            </a:fld>
            <a:endParaRPr lang="en-US">
              <a:latin typeface="Times New Roman" pitchFamily="18" charset="0"/>
              <a:cs typeface="Arial" charset="0"/>
            </a:endParaRPr>
          </a:p>
        </p:txBody>
      </p:sp>
      <p:sp>
        <p:nvSpPr>
          <p:cNvPr id="1218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C0FB2E-718F-4082-91F2-30B0B2A74C0B}" type="slidenum">
              <a:rPr lang="en-US">
                <a:latin typeface="Times New Roman" pitchFamily="18" charset="0"/>
                <a:cs typeface="Arial" charset="0"/>
              </a:rPr>
              <a:pPr fontAlgn="base">
                <a:spcBef>
                  <a:spcPct val="0"/>
                </a:spcBef>
                <a:spcAft>
                  <a:spcPct val="0"/>
                </a:spcAft>
              </a:pPr>
              <a:t>39</a:t>
            </a:fld>
            <a:endParaRPr lang="en-US">
              <a:latin typeface="Times New Roman" pitchFamily="18" charset="0"/>
              <a:cs typeface="Arial" charset="0"/>
            </a:endParaRPr>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747312-AD81-4FC5-89C1-BF0FD0CD8F2C}" type="slidenum">
              <a:rPr lang="en-US">
                <a:latin typeface="Times New Roman" pitchFamily="18" charset="0"/>
                <a:cs typeface="Arial" charset="0"/>
              </a:rPr>
              <a:pPr fontAlgn="base">
                <a:spcBef>
                  <a:spcPct val="0"/>
                </a:spcBef>
                <a:spcAft>
                  <a:spcPct val="0"/>
                </a:spcAft>
              </a:pPr>
              <a:t>40</a:t>
            </a:fld>
            <a:endParaRPr lang="en-US">
              <a:latin typeface="Times New Roman" pitchFamily="18" charset="0"/>
              <a:cs typeface="Arial" charset="0"/>
            </a:endParaRPr>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28D1FE-F16F-4BA2-A145-F2D7A8001F8D}" type="slidenum">
              <a:rPr lang="en-US">
                <a:latin typeface="Times New Roman" pitchFamily="18" charset="0"/>
                <a:cs typeface="Arial" charset="0"/>
              </a:rPr>
              <a:pPr fontAlgn="base">
                <a:spcBef>
                  <a:spcPct val="0"/>
                </a:spcBef>
                <a:spcAft>
                  <a:spcPct val="0"/>
                </a:spcAft>
              </a:pPr>
              <a:t>41</a:t>
            </a:fld>
            <a:endParaRPr lang="en-US">
              <a:latin typeface="Times New Roman" pitchFamily="18" charset="0"/>
              <a:cs typeface="Arial" charset="0"/>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22419F-B2FE-49FF-85F7-9484FABE5612}" type="slidenum">
              <a:rPr lang="en-US">
                <a:latin typeface="Times New Roman" pitchFamily="18" charset="0"/>
                <a:cs typeface="Arial" charset="0"/>
              </a:rPr>
              <a:pPr fontAlgn="base">
                <a:spcBef>
                  <a:spcPct val="0"/>
                </a:spcBef>
                <a:spcAft>
                  <a:spcPct val="0"/>
                </a:spcAft>
              </a:pPr>
              <a:t>42</a:t>
            </a:fld>
            <a:endParaRPr lang="en-US">
              <a:latin typeface="Times New Roman" pitchFamily="18" charset="0"/>
              <a:cs typeface="Arial" charset="0"/>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9FCA9D-C64B-48DB-AC23-5A6BDAD97F66}" type="slidenum">
              <a:rPr lang="en-US">
                <a:latin typeface="Times New Roman" pitchFamily="18" charset="0"/>
                <a:cs typeface="Arial" charset="0"/>
              </a:rPr>
              <a:pPr fontAlgn="base">
                <a:spcBef>
                  <a:spcPct val="0"/>
                </a:spcBef>
                <a:spcAft>
                  <a:spcPct val="0"/>
                </a:spcAft>
              </a:pPr>
              <a:t>43</a:t>
            </a:fld>
            <a:endParaRPr lang="en-US">
              <a:latin typeface="Times New Roman" pitchFamily="18" charset="0"/>
              <a:cs typeface="Arial" charset="0"/>
            </a:endParaRPr>
          </a:p>
        </p:txBody>
      </p:sp>
      <p:sp>
        <p:nvSpPr>
          <p:cNvPr id="1341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E6CCC1-E010-4AA3-8C1C-DFEA0EB4E8FE}" type="slidenum">
              <a:rPr lang="en-US">
                <a:latin typeface="Times New Roman" pitchFamily="18" charset="0"/>
                <a:cs typeface="Arial" charset="0"/>
              </a:rPr>
              <a:pPr fontAlgn="base">
                <a:spcBef>
                  <a:spcPct val="0"/>
                </a:spcBef>
                <a:spcAft>
                  <a:spcPct val="0"/>
                </a:spcAft>
              </a:pPr>
              <a:t>44</a:t>
            </a:fld>
            <a:endParaRPr lang="en-US">
              <a:latin typeface="Times New Roman" pitchFamily="18"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0B6F0B-93D0-4353-97F5-3641E00DC3C1}" type="slidenum">
              <a:rPr lang="en-US">
                <a:latin typeface="Times New Roman" pitchFamily="18" charset="0"/>
                <a:cs typeface="Arial" charset="0"/>
              </a:rPr>
              <a:pPr fontAlgn="base">
                <a:spcBef>
                  <a:spcPct val="0"/>
                </a:spcBef>
                <a:spcAft>
                  <a:spcPct val="0"/>
                </a:spcAft>
              </a:pPr>
              <a:t>45</a:t>
            </a:fld>
            <a:endParaRPr lang="en-US">
              <a:latin typeface="Times New Roman" pitchFamily="18" charset="0"/>
              <a:cs typeface="Arial" charset="0"/>
            </a:endParaRPr>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9F05AD-B1F2-4C9C-BE88-17F441D01237}" type="slidenum">
              <a:rPr lang="en-US">
                <a:latin typeface="Times New Roman" pitchFamily="18" charset="0"/>
                <a:cs typeface="Arial" charset="0"/>
              </a:rPr>
              <a:pPr fontAlgn="base">
                <a:spcBef>
                  <a:spcPct val="0"/>
                </a:spcBef>
                <a:spcAft>
                  <a:spcPct val="0"/>
                </a:spcAft>
              </a:pPr>
              <a:t>46</a:t>
            </a:fld>
            <a:endParaRPr lang="en-US">
              <a:latin typeface="Times New Roman" pitchFamily="18" charset="0"/>
              <a:cs typeface="Arial" charset="0"/>
            </a:endParaRPr>
          </a:p>
        </p:txBody>
      </p:sp>
      <p:sp>
        <p:nvSpPr>
          <p:cNvPr id="1402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02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A43742-FB4E-46EF-AF18-A7448DAE87AA}" type="slidenum">
              <a:rPr lang="en-US">
                <a:latin typeface="Times New Roman" pitchFamily="18" charset="0"/>
                <a:cs typeface="Arial" charset="0"/>
              </a:rPr>
              <a:pPr fontAlgn="base">
                <a:spcBef>
                  <a:spcPct val="0"/>
                </a:spcBef>
                <a:spcAft>
                  <a:spcPct val="0"/>
                </a:spcAft>
              </a:pPr>
              <a:t>47</a:t>
            </a:fld>
            <a:endParaRPr lang="en-US">
              <a:latin typeface="Times New Roman" pitchFamily="18" charset="0"/>
              <a:cs typeface="Arial" charset="0"/>
            </a:endParaRPr>
          </a:p>
        </p:txBody>
      </p:sp>
      <p:sp>
        <p:nvSpPr>
          <p:cNvPr id="1423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508FB1-B0A4-4540-8B9E-3CE7BB562E68}" type="slidenum">
              <a:rPr lang="en-US">
                <a:latin typeface="Arial" charset="0"/>
              </a:rPr>
              <a:pPr fontAlgn="base">
                <a:spcBef>
                  <a:spcPct val="0"/>
                </a:spcBef>
                <a:spcAft>
                  <a:spcPct val="0"/>
                </a:spcAft>
              </a:pPr>
              <a:t>5</a:t>
            </a:fld>
            <a:endParaRPr lang="en-US">
              <a:latin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We’ve come a long way in about 100 years!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D3482-8F7E-476A-ACCD-F1C8BEE567D4}" type="slidenum">
              <a:rPr lang="en-US">
                <a:latin typeface="Times New Roman" pitchFamily="18" charset="0"/>
                <a:cs typeface="Arial" charset="0"/>
              </a:rPr>
              <a:pPr fontAlgn="base">
                <a:spcBef>
                  <a:spcPct val="0"/>
                </a:spcBef>
                <a:spcAft>
                  <a:spcPct val="0"/>
                </a:spcAft>
              </a:pPr>
              <a:t>48</a:t>
            </a:fld>
            <a:endParaRPr lang="en-US">
              <a:latin typeface="Times New Roman" pitchFamily="18" charset="0"/>
              <a:cs typeface="Arial" charset="0"/>
            </a:endParaRPr>
          </a:p>
        </p:txBody>
      </p:sp>
      <p:sp>
        <p:nvSpPr>
          <p:cNvPr id="1443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67CF08-88E3-46DA-B5F2-6DAD16D5DBE4}" type="slidenum">
              <a:rPr lang="en-US">
                <a:latin typeface="Times New Roman" pitchFamily="18" charset="0"/>
                <a:cs typeface="Arial" charset="0"/>
              </a:rPr>
              <a:pPr fontAlgn="base">
                <a:spcBef>
                  <a:spcPct val="0"/>
                </a:spcBef>
                <a:spcAft>
                  <a:spcPct val="0"/>
                </a:spcAft>
              </a:pPr>
              <a:t>49</a:t>
            </a:fld>
            <a:endParaRPr lang="en-US">
              <a:latin typeface="Times New Roman" pitchFamily="18" charset="0"/>
              <a:cs typeface="Arial" charset="0"/>
            </a:endParaRPr>
          </a:p>
        </p:txBody>
      </p:sp>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8DEA73-9FD0-45DE-B768-C759311A7745}" type="slidenum">
              <a:rPr lang="en-US">
                <a:latin typeface="Times New Roman" pitchFamily="18" charset="0"/>
                <a:cs typeface="Arial" charset="0"/>
              </a:rPr>
              <a:pPr fontAlgn="base">
                <a:spcBef>
                  <a:spcPct val="0"/>
                </a:spcBef>
                <a:spcAft>
                  <a:spcPct val="0"/>
                </a:spcAft>
              </a:pPr>
              <a:t>50</a:t>
            </a:fld>
            <a:endParaRPr lang="en-US">
              <a:latin typeface="Times New Roman" pitchFamily="18" charset="0"/>
              <a:cs typeface="Arial" charset="0"/>
            </a:endParaRPr>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Clouds classified into 4 types (High/middle/low/ and those with vertical development)</a:t>
            </a:r>
          </a:p>
          <a:p>
            <a:pPr>
              <a:spcBef>
                <a:spcPct val="0"/>
              </a:spcBef>
            </a:pPr>
            <a:r>
              <a:rPr lang="en-US" smtClean="0">
                <a:latin typeface="Times New Roman" pitchFamily="18" charset="0"/>
              </a:rPr>
              <a:t>High clouds, called </a:t>
            </a:r>
            <a:r>
              <a:rPr lang="en-US" smtClean="0">
                <a:solidFill>
                  <a:schemeClr val="hlink"/>
                </a:solidFill>
                <a:latin typeface="Times New Roman" pitchFamily="18" charset="0"/>
              </a:rPr>
              <a:t>cirrus</a:t>
            </a:r>
            <a:r>
              <a:rPr lang="en-US" smtClean="0">
                <a:latin typeface="Times New Roman" pitchFamily="18" charset="0"/>
              </a:rPr>
              <a:t>, are composed mainly of ice crystals: therefore they are least likely to contribute to structural icing (since it requires water droplets).</a:t>
            </a:r>
            <a:r>
              <a:rPr lang="en-US" smtClean="0">
                <a:solidFill>
                  <a:schemeClr val="hlink"/>
                </a:solidFill>
                <a:latin typeface="Times New Roman" pitchFamily="18" charset="0"/>
              </a:rPr>
              <a:t> </a:t>
            </a:r>
          </a:p>
          <a:p>
            <a:pPr>
              <a:spcBef>
                <a:spcPct val="0"/>
              </a:spcBef>
            </a:pPr>
            <a:r>
              <a:rPr lang="en-US" smtClean="0">
                <a:solidFill>
                  <a:schemeClr val="hlink"/>
                </a:solidFill>
                <a:latin typeface="Times New Roman" pitchFamily="18" charset="0"/>
              </a:rPr>
              <a:t>Stratiform clouds</a:t>
            </a:r>
            <a:r>
              <a:rPr lang="en-US" smtClean="0">
                <a:latin typeface="Times New Roman" pitchFamily="18" charset="0"/>
              </a:rPr>
              <a:t> are the flat, more evenly based clouds formed in </a:t>
            </a:r>
            <a:r>
              <a:rPr lang="en-US" smtClean="0">
                <a:solidFill>
                  <a:schemeClr val="hlink"/>
                </a:solidFill>
                <a:latin typeface="Times New Roman" pitchFamily="18" charset="0"/>
              </a:rPr>
              <a:t>stable conditions</a:t>
            </a:r>
            <a:r>
              <a:rPr lang="en-US" smtClean="0">
                <a:latin typeface="Times New Roman" pitchFamily="18" charset="0"/>
              </a:rPr>
              <a:t>. They produce </a:t>
            </a:r>
            <a:r>
              <a:rPr lang="en-US" smtClean="0">
                <a:solidFill>
                  <a:schemeClr val="hlink"/>
                </a:solidFill>
                <a:latin typeface="Times New Roman" pitchFamily="18" charset="0"/>
              </a:rPr>
              <a:t>steady</a:t>
            </a:r>
            <a:r>
              <a:rPr lang="en-US" smtClean="0">
                <a:latin typeface="Times New Roman" pitchFamily="18" charset="0"/>
              </a:rPr>
              <a:t>, </a:t>
            </a:r>
            <a:r>
              <a:rPr lang="en-US" smtClean="0">
                <a:solidFill>
                  <a:schemeClr val="hlink"/>
                </a:solidFill>
                <a:latin typeface="Times New Roman" pitchFamily="18" charset="0"/>
              </a:rPr>
              <a:t>continuous</a:t>
            </a:r>
            <a:r>
              <a:rPr lang="en-US" smtClean="0">
                <a:latin typeface="Times New Roman" pitchFamily="18" charset="0"/>
              </a:rPr>
              <a:t> light rain and drizzle made up of much </a:t>
            </a:r>
            <a:r>
              <a:rPr lang="en-US" smtClean="0">
                <a:solidFill>
                  <a:schemeClr val="hlink"/>
                </a:solidFill>
                <a:latin typeface="Times New Roman" pitchFamily="18" charset="0"/>
              </a:rPr>
              <a:t>smaller raindrops.</a:t>
            </a:r>
            <a:endParaRPr lang="en-US" smtClean="0">
              <a:latin typeface="Times New Roman" pitchFamily="18" charset="0"/>
            </a:endParaRPr>
          </a:p>
          <a:p>
            <a:pPr>
              <a:spcBef>
                <a:spcPct val="0"/>
              </a:spcBef>
            </a:pPr>
            <a:endParaRPr lang="en-US" smtClean="0">
              <a:solidFill>
                <a:schemeClr val="hlink"/>
              </a:solidFill>
              <a:latin typeface="Times New Roman" pitchFamily="18" charset="0"/>
            </a:endParaRPr>
          </a:p>
          <a:p>
            <a:pPr>
              <a:spcBef>
                <a:spcPct val="0"/>
              </a:spcBef>
            </a:pPr>
            <a:r>
              <a:rPr lang="en-US" smtClean="0">
                <a:solidFill>
                  <a:schemeClr val="hlink"/>
                </a:solidFill>
                <a:latin typeface="Times New Roman" pitchFamily="18" charset="0"/>
              </a:rPr>
              <a:t>Cumuliform clouds</a:t>
            </a:r>
            <a:r>
              <a:rPr lang="en-US" smtClean="0">
                <a:latin typeface="Times New Roman" pitchFamily="18" charset="0"/>
              </a:rPr>
              <a:t> are the billowy-type clouds having considerable </a:t>
            </a:r>
            <a:r>
              <a:rPr lang="en-US" smtClean="0">
                <a:solidFill>
                  <a:schemeClr val="hlink"/>
                </a:solidFill>
                <a:latin typeface="Times New Roman" pitchFamily="18" charset="0"/>
              </a:rPr>
              <a:t>vertical development*</a:t>
            </a:r>
            <a:r>
              <a:rPr lang="en-US" smtClean="0">
                <a:latin typeface="Times New Roman" pitchFamily="18" charset="0"/>
              </a:rPr>
              <a:t>, which enhances the growth rate of precipitation. </a:t>
            </a:r>
          </a:p>
          <a:p>
            <a:pPr>
              <a:spcBef>
                <a:spcPct val="0"/>
              </a:spcBef>
            </a:pPr>
            <a:endParaRPr lang="en-US" smtClean="0">
              <a:latin typeface="Times New Roman" pitchFamily="18" charset="0"/>
            </a:endParaRPr>
          </a:p>
          <a:p>
            <a:pPr>
              <a:spcBef>
                <a:spcPct val="0"/>
              </a:spcBef>
            </a:pPr>
            <a:r>
              <a:rPr lang="en-US" smtClean="0">
                <a:latin typeface="Times New Roman" pitchFamily="18" charset="0"/>
              </a:rPr>
              <a:t>Nimbo- or –nimbus mean rain cloud</a:t>
            </a:r>
          </a:p>
          <a:p>
            <a:pPr>
              <a:spcBef>
                <a:spcPct val="0"/>
              </a:spcBef>
            </a:pPr>
            <a:endParaRPr lang="en-US" smtClean="0">
              <a:latin typeface="Times New Roman" pitchFamily="18" charset="0"/>
            </a:endParaRPr>
          </a:p>
          <a:p>
            <a:pPr>
              <a:spcBef>
                <a:spcPct val="0"/>
              </a:spcBef>
            </a:pPr>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17C994-80CF-42E6-905D-345E0F4DA8FF}" type="slidenum">
              <a:rPr lang="en-US">
                <a:latin typeface="Times New Roman" pitchFamily="18" charset="0"/>
                <a:cs typeface="Arial" charset="0"/>
              </a:rPr>
              <a:pPr fontAlgn="base">
                <a:spcBef>
                  <a:spcPct val="0"/>
                </a:spcBef>
                <a:spcAft>
                  <a:spcPct val="0"/>
                </a:spcAft>
              </a:pPr>
              <a:t>51</a:t>
            </a:fld>
            <a:endParaRPr lang="en-US">
              <a:latin typeface="Times New Roman" pitchFamily="18" charset="0"/>
              <a:cs typeface="Arial" charset="0"/>
            </a:endParaRPr>
          </a:p>
        </p:txBody>
      </p:sp>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CAD39D-6EEA-4CC6-9550-B36C07120F0E}" type="slidenum">
              <a:rPr lang="en-US">
                <a:latin typeface="Times New Roman" pitchFamily="18" charset="0"/>
                <a:cs typeface="Arial" charset="0"/>
              </a:rPr>
              <a:pPr fontAlgn="base">
                <a:spcBef>
                  <a:spcPct val="0"/>
                </a:spcBef>
                <a:spcAft>
                  <a:spcPct val="0"/>
                </a:spcAft>
              </a:pPr>
              <a:t>52</a:t>
            </a:fld>
            <a:endParaRPr lang="en-US">
              <a:latin typeface="Times New Roman" pitchFamily="18" charset="0"/>
              <a:cs typeface="Arial" charset="0"/>
            </a:endParaRPr>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65A029-9371-479A-9291-437CCD9D022B}" type="slidenum">
              <a:rPr lang="en-US">
                <a:latin typeface="Times New Roman" pitchFamily="18" charset="0"/>
                <a:cs typeface="Arial" charset="0"/>
              </a:rPr>
              <a:pPr fontAlgn="base">
                <a:spcBef>
                  <a:spcPct val="0"/>
                </a:spcBef>
                <a:spcAft>
                  <a:spcPct val="0"/>
                </a:spcAft>
              </a:pPr>
              <a:t>53</a:t>
            </a:fld>
            <a:endParaRPr lang="en-US">
              <a:latin typeface="Times New Roman" pitchFamily="18" charset="0"/>
              <a:cs typeface="Arial" charset="0"/>
            </a:endParaRPr>
          </a:p>
        </p:txBody>
      </p:sp>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What do you think is the most rugged airplane? The fighter!</a:t>
            </a:r>
          </a:p>
          <a:p>
            <a:pPr>
              <a:spcBef>
                <a:spcPct val="0"/>
              </a:spcBef>
            </a:pPr>
            <a:r>
              <a:rPr lang="en-US" smtClean="0">
                <a:latin typeface="Times New Roman" pitchFamily="18" charset="0"/>
              </a:rPr>
              <a:t>There is a fighter squadron with the following on a sign above the briefing room: There is no reason to fly into a thunderstorm in peace time.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DE4189-F9EF-4278-905E-7FFF3B4FF85C}" type="slidenum">
              <a:rPr lang="en-US">
                <a:latin typeface="Times New Roman" pitchFamily="18" charset="0"/>
                <a:cs typeface="Arial" charset="0"/>
              </a:rPr>
              <a:pPr fontAlgn="base">
                <a:spcBef>
                  <a:spcPct val="0"/>
                </a:spcBef>
                <a:spcAft>
                  <a:spcPct val="0"/>
                </a:spcAft>
              </a:pPr>
              <a:t>54</a:t>
            </a:fld>
            <a:endParaRPr lang="en-US">
              <a:latin typeface="Times New Roman" pitchFamily="18" charset="0"/>
              <a:cs typeface="Arial" charset="0"/>
            </a:endParaRPr>
          </a:p>
        </p:txBody>
      </p:sp>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D60CD6-DE43-4450-B1EE-7719ABBF27F9}" type="slidenum">
              <a:rPr lang="en-US">
                <a:latin typeface="Times New Roman" pitchFamily="18" charset="0"/>
                <a:cs typeface="Arial" charset="0"/>
              </a:rPr>
              <a:pPr fontAlgn="base">
                <a:spcBef>
                  <a:spcPct val="0"/>
                </a:spcBef>
                <a:spcAft>
                  <a:spcPct val="0"/>
                </a:spcAft>
              </a:pPr>
              <a:t>55</a:t>
            </a:fld>
            <a:endParaRPr lang="en-US">
              <a:latin typeface="Times New Roman" pitchFamily="18" charset="0"/>
              <a:cs typeface="Arial" charset="0"/>
            </a:endParaRPr>
          </a:p>
        </p:txBody>
      </p:sp>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A fast moving cold front can cause set off a T-storm, as it creates the “push” or lifting force to an unstable mass of air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FC69B3-3331-49B4-AAF4-5C518B694B74}" type="slidenum">
              <a:rPr lang="en-US">
                <a:latin typeface="Times New Roman" pitchFamily="18" charset="0"/>
                <a:cs typeface="Arial" charset="0"/>
              </a:rPr>
              <a:pPr fontAlgn="base">
                <a:spcBef>
                  <a:spcPct val="0"/>
                </a:spcBef>
                <a:spcAft>
                  <a:spcPct val="0"/>
                </a:spcAft>
              </a:pPr>
              <a:t>56</a:t>
            </a:fld>
            <a:endParaRPr lang="en-US">
              <a:latin typeface="Times New Roman" pitchFamily="18" charset="0"/>
              <a:cs typeface="Arial" charset="0"/>
            </a:endParaRPr>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3764" name="Rectangle 3"/>
          <p:cNvSpPr>
            <a:spLocks noGrp="1" noChangeArrowheads="1"/>
          </p:cNvSpPr>
          <p:nvPr>
            <p:ph type="body" idx="1"/>
          </p:nvPr>
        </p:nvSpPr>
        <p:spPr>
          <a:ln/>
        </p:spPr>
        <p:txBody>
          <a:bodyPr/>
          <a:lstStyle/>
          <a:p>
            <a:pPr fontAlgn="auto">
              <a:spcBef>
                <a:spcPts val="0"/>
              </a:spcBef>
              <a:spcAft>
                <a:spcPts val="0"/>
              </a:spcAft>
              <a:defRPr/>
            </a:pPr>
            <a:r>
              <a:rPr lang="en-US" dirty="0" smtClean="0">
                <a:solidFill>
                  <a:schemeClr val="hlink"/>
                </a:solidFill>
                <a:effectLst>
                  <a:outerShdw blurRad="38100" dist="38100" dir="2700000" algn="tl">
                    <a:srgbClr val="000000"/>
                  </a:outerShdw>
                </a:effectLst>
              </a:rPr>
              <a:t>!) The</a:t>
            </a:r>
            <a:r>
              <a:rPr lang="en-US" dirty="0" smtClean="0">
                <a:effectLst>
                  <a:outerShdw blurRad="38100" dist="38100" dir="2700000" algn="tl">
                    <a:srgbClr val="000000"/>
                  </a:outerShdw>
                </a:effectLst>
              </a:rPr>
              <a:t> </a:t>
            </a:r>
            <a:r>
              <a:rPr lang="en-US" dirty="0" smtClean="0">
                <a:solidFill>
                  <a:schemeClr val="hlink"/>
                </a:solidFill>
                <a:effectLst>
                  <a:outerShdw blurRad="38100" dist="38100" dir="2700000" algn="tl">
                    <a:srgbClr val="000000"/>
                  </a:outerShdw>
                </a:effectLst>
              </a:rPr>
              <a:t>Cumulus (building) stage</a:t>
            </a:r>
            <a:r>
              <a:rPr lang="en-US" dirty="0" smtClean="0">
                <a:effectLst>
                  <a:outerShdw blurRad="38100" dist="38100" dir="2700000" algn="tl">
                    <a:srgbClr val="000000"/>
                  </a:outerShdw>
                </a:effectLst>
              </a:rPr>
              <a:t> is characterized by continuous updrafts, and these updrafts create low-pressure areas. </a:t>
            </a:r>
          </a:p>
          <a:p>
            <a:pPr fontAlgn="auto">
              <a:spcBef>
                <a:spcPts val="0"/>
              </a:spcBef>
              <a:spcAft>
                <a:spcPts val="0"/>
              </a:spcAft>
              <a:defRPr/>
            </a:pPr>
            <a:endParaRPr lang="en-US" dirty="0" smtClean="0">
              <a:effectLst>
                <a:outerShdw blurRad="38100" dist="38100" dir="2700000" algn="tl">
                  <a:srgbClr val="000000"/>
                </a:outerShdw>
              </a:effectLst>
            </a:endParaRPr>
          </a:p>
          <a:p>
            <a:pPr fontAlgn="auto">
              <a:spcBef>
                <a:spcPts val="0"/>
              </a:spcBef>
              <a:spcAft>
                <a:spcPts val="0"/>
              </a:spcAft>
              <a:defRPr/>
            </a:pPr>
            <a:r>
              <a:rPr lang="en-US" dirty="0" smtClean="0">
                <a:solidFill>
                  <a:schemeClr val="hlink"/>
                </a:solidFill>
                <a:effectLst>
                  <a:outerShdw blurRad="38100" dist="38100" dir="2700000" algn="tl">
                    <a:srgbClr val="000000"/>
                  </a:outerShdw>
                </a:effectLst>
              </a:rPr>
              <a:t>2) Mature stage:</a:t>
            </a:r>
            <a:r>
              <a:rPr lang="en-US" dirty="0" smtClean="0">
                <a:effectLst>
                  <a:outerShdw blurRad="38100" dist="38100" dir="2700000" algn="tl">
                    <a:srgbClr val="000000"/>
                  </a:outerShdw>
                </a:effectLst>
              </a:rPr>
              <a:t> thunderstorms reach their greatest intensity during this stage which is characterized by updrafts and downdrafts inside the cloud. </a:t>
            </a:r>
          </a:p>
          <a:p>
            <a:pPr fontAlgn="auto">
              <a:spcBef>
                <a:spcPts val="0"/>
              </a:spcBef>
              <a:spcAft>
                <a:spcPts val="0"/>
              </a:spcAft>
              <a:defRPr/>
            </a:pPr>
            <a:r>
              <a:rPr lang="en-US" dirty="0" smtClean="0">
                <a:solidFill>
                  <a:schemeClr val="bg1"/>
                </a:solidFill>
                <a:effectLst>
                  <a:outerShdw blurRad="38100" dist="38100" dir="2700000" algn="tl">
                    <a:srgbClr val="000000"/>
                  </a:outerShdw>
                </a:effectLst>
              </a:rPr>
              <a:t>Precipitation</a:t>
            </a:r>
            <a:r>
              <a:rPr lang="en-US" dirty="0" smtClean="0">
                <a:effectLst>
                  <a:outerShdw blurRad="38100" dist="38100" dir="2700000" algn="tl">
                    <a:srgbClr val="000000"/>
                  </a:outerShdw>
                </a:effectLst>
              </a:rPr>
              <a:t> inside the cloud aids in the development of these </a:t>
            </a:r>
            <a:r>
              <a:rPr lang="en-US" dirty="0" smtClean="0">
                <a:solidFill>
                  <a:schemeClr val="bg1"/>
                </a:solidFill>
                <a:effectLst>
                  <a:outerShdw blurRad="38100" dist="38100" dir="2700000" algn="tl">
                    <a:srgbClr val="000000"/>
                  </a:outerShdw>
                </a:effectLst>
              </a:rPr>
              <a:t>down drafts</a:t>
            </a:r>
            <a:r>
              <a:rPr lang="en-US" dirty="0" smtClean="0">
                <a:effectLst>
                  <a:outerShdw blurRad="38100" dist="38100" dir="2700000" algn="tl">
                    <a:srgbClr val="000000"/>
                  </a:outerShdw>
                </a:effectLst>
              </a:rPr>
              <a:t>, and the start of rain from the base of the cloud signals the beginning of the mature stage.</a:t>
            </a:r>
          </a:p>
          <a:p>
            <a:pPr fontAlgn="auto">
              <a:spcBef>
                <a:spcPts val="0"/>
              </a:spcBef>
              <a:spcAft>
                <a:spcPts val="0"/>
              </a:spcAft>
              <a:defRPr/>
            </a:pPr>
            <a:endParaRPr lang="en-US" dirty="0" smtClean="0">
              <a:latin typeface="Times New Roman" charset="0"/>
            </a:endParaRPr>
          </a:p>
          <a:p>
            <a:pPr fontAlgn="auto">
              <a:spcBef>
                <a:spcPts val="0"/>
              </a:spcBef>
              <a:spcAft>
                <a:spcPts val="0"/>
              </a:spcAft>
              <a:defRPr/>
            </a:pPr>
            <a:r>
              <a:rPr lang="en-US" dirty="0" smtClean="0">
                <a:latin typeface="Times New Roman" charset="0"/>
              </a:rPr>
              <a:t>3) </a:t>
            </a:r>
            <a:r>
              <a:rPr lang="en-US" dirty="0" smtClean="0">
                <a:solidFill>
                  <a:schemeClr val="hlink"/>
                </a:solidFill>
                <a:effectLst>
                  <a:outerShdw blurRad="38100" dist="38100" dir="2700000" algn="tl">
                    <a:srgbClr val="000000"/>
                  </a:outerShdw>
                </a:effectLst>
              </a:rPr>
              <a:t>Dissipating stage: </a:t>
            </a:r>
            <a:r>
              <a:rPr lang="en-US" dirty="0" smtClean="0">
                <a:effectLst>
                  <a:outerShdw blurRad="38100" dist="38100" dir="2700000" algn="tl">
                    <a:srgbClr val="000000"/>
                  </a:outerShdw>
                </a:effectLst>
              </a:rPr>
              <a:t>characterized predominantly by downdrafts.  They can be very dangerous</a:t>
            </a:r>
            <a:endParaRPr lang="en-US" dirty="0" smtClean="0">
              <a:latin typeface="Times New Roman" charset="0"/>
            </a:endParaRPr>
          </a:p>
          <a:p>
            <a:pPr fontAlgn="auto">
              <a:spcBef>
                <a:spcPts val="0"/>
              </a:spcBef>
              <a:spcAft>
                <a:spcPts val="0"/>
              </a:spcAft>
              <a:defRPr/>
            </a:pPr>
            <a:endParaRPr lang="en-US" dirty="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162CB9-ED49-41D4-A0FF-E88CE6DBBC85}" type="slidenum">
              <a:rPr lang="en-US">
                <a:latin typeface="Times New Roman" pitchFamily="18" charset="0"/>
                <a:cs typeface="Arial" charset="0"/>
              </a:rPr>
              <a:pPr fontAlgn="base">
                <a:spcBef>
                  <a:spcPct val="0"/>
                </a:spcBef>
                <a:spcAft>
                  <a:spcPct val="0"/>
                </a:spcAft>
              </a:pPr>
              <a:t>57</a:t>
            </a:fld>
            <a:endParaRPr lang="en-US">
              <a:latin typeface="Times New Roman" pitchFamily="18" charset="0"/>
              <a:cs typeface="Arial" charset="0"/>
            </a:endParaRPr>
          </a:p>
        </p:txBody>
      </p:sp>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rPr>
              <a:t>Pilots need to avoid T-storms by at least 20 nautical miles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3143BF-DF66-4B34-BCAA-34E7FC9D76BA}" type="slidenum">
              <a:rPr lang="en-US">
                <a:latin typeface="Arial" charset="0"/>
              </a:rPr>
              <a:pPr fontAlgn="base">
                <a:spcBef>
                  <a:spcPct val="0"/>
                </a:spcBef>
                <a:spcAft>
                  <a:spcPct val="0"/>
                </a:spcAft>
              </a:pPr>
              <a:t>6</a:t>
            </a:fld>
            <a:endParaRPr lang="en-US">
              <a:latin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4 balanced in straight and level un-accelerated flight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22B9A32-A0D0-4E5B-85A9-1730DFF4D4D2}" type="slidenum">
              <a:rPr lang="en-US">
                <a:latin typeface="Calibri" pitchFamily="34" charset="0"/>
              </a:rPr>
              <a:pPr algn="r"/>
              <a:t>58</a:t>
            </a:fld>
            <a:endParaRPr lang="en-US">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69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3C27863-34D4-4796-AD34-750FF9E9A9CF}" type="slidenum">
              <a:rPr lang="en-US">
                <a:latin typeface="Calibri" pitchFamily="34" charset="0"/>
              </a:rPr>
              <a:pPr algn="r"/>
              <a:t>59</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BA08F2-A375-49EA-B8FF-2AF191564FBC}" type="slidenum">
              <a:rPr lang="en-US">
                <a:latin typeface="Arial" charset="0"/>
              </a:rPr>
              <a:pPr fontAlgn="base">
                <a:spcBef>
                  <a:spcPct val="0"/>
                </a:spcBef>
                <a:spcAft>
                  <a:spcPct val="0"/>
                </a:spcAft>
              </a:pPr>
              <a:t>8</a:t>
            </a:fld>
            <a:endParaRPr lang="en-US">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airfoil is a big part of it—creates the pressure difference</a:t>
            </a:r>
          </a:p>
          <a:p>
            <a:pPr>
              <a:spcBef>
                <a:spcPct val="0"/>
              </a:spcBef>
            </a:pPr>
            <a:r>
              <a:rPr lang="en-US" smtClean="0">
                <a:latin typeface="Arial" charset="0"/>
              </a:rPr>
              <a:t>Going faster, creates a bigger pressure difference on the wing</a:t>
            </a:r>
          </a:p>
          <a:p>
            <a:pPr>
              <a:spcBef>
                <a:spcPct val="0"/>
              </a:spcBef>
            </a:pPr>
            <a:r>
              <a:rPr lang="en-US" smtClean="0">
                <a:latin typeface="Arial" charset="0"/>
              </a:rPr>
              <a:t>Changing AoA also increases lift by changing pressure (up to a point)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6F88E3-E387-4474-B77D-67F4F81D48AA}" type="slidenum">
              <a:rPr lang="en-US">
                <a:latin typeface="Arial" charset="0"/>
              </a:rPr>
              <a:pPr fontAlgn="base">
                <a:spcBef>
                  <a:spcPct val="0"/>
                </a:spcBef>
                <a:spcAft>
                  <a:spcPct val="0"/>
                </a:spcAft>
              </a:pPr>
              <a:t>9</a:t>
            </a:fld>
            <a:endParaRPr lang="en-US">
              <a:latin typeface="Arial" charset="0"/>
            </a:endParaRPr>
          </a:p>
        </p:txBody>
      </p:sp>
      <p:sp>
        <p:nvSpPr>
          <p:cNvPr id="501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9DECF-9215-4506-9524-A95529B3EEB6}" type="slidenum">
              <a:rPr lang="en-US">
                <a:latin typeface="Arial" charset="0"/>
              </a:rPr>
              <a:pPr fontAlgn="base">
                <a:spcBef>
                  <a:spcPct val="0"/>
                </a:spcBef>
                <a:spcAft>
                  <a:spcPct val="0"/>
                </a:spcAft>
              </a:pPr>
              <a:t>10</a:t>
            </a:fld>
            <a:endParaRPr lang="en-US">
              <a:latin typeface="Arial"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E93D81-C914-4B62-AF5D-17318B942DB9}" type="slidenum">
              <a:rPr lang="en-US">
                <a:latin typeface="Arial" charset="0"/>
              </a:rPr>
              <a:pPr fontAlgn="base">
                <a:spcBef>
                  <a:spcPct val="0"/>
                </a:spcBef>
                <a:spcAft>
                  <a:spcPct val="0"/>
                </a:spcAft>
              </a:pPr>
              <a:t>11</a:t>
            </a:fld>
            <a:endParaRPr lang="en-US">
              <a:latin typeface="Arial"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9519F05-59D3-44B0-9128-05C7ED50AE97}" type="datetimeFigureOut">
              <a:rPr lang="en-US"/>
              <a:pPr>
                <a:defRPr/>
              </a:pPr>
              <a:t>5/25/2012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1C0DC6D-F12F-44F4-BDBE-AE234B3C933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A37F5FC-5D54-4774-8F5E-C3E3ECE3400B}" type="datetimeFigureOut">
              <a:rPr lang="en-US"/>
              <a:pPr>
                <a:defRPr/>
              </a:pPr>
              <a:t>5/25/2012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4433BFD-956F-48F9-8B50-73D9BFDEE3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DBEB38B-4B2D-44E2-B6E3-26DC6A7E9D38}" type="datetimeFigureOut">
              <a:rPr lang="en-US"/>
              <a:pPr>
                <a:defRPr/>
              </a:pPr>
              <a:t>5/25/2012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1A7CC62-9665-4CE3-AE40-A9613E8A794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21E5498-1AA1-4A5A-9F60-630F67FE2FC8}" type="slidenum">
              <a:rPr lang="en-US"/>
              <a:pPr>
                <a:defRPr/>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6DDA190-6540-48C8-A4D4-E89D9367A078}" type="datetimeFigureOut">
              <a:rPr lang="en-US"/>
              <a:pPr>
                <a:defRPr/>
              </a:pPr>
              <a:t>5/25/2012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8A1DF9E-886D-4125-866E-801E85ACF6B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583EA1-AFE5-4132-85C8-2BF3D820DFBD}" type="datetimeFigureOut">
              <a:rPr lang="en-US"/>
              <a:pPr>
                <a:defRPr/>
              </a:pPr>
              <a:t>5/25/2012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A47808-CA2D-4FED-9E33-958944CA3AF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76514D4-816F-4C06-A5C5-05141DF4A55A}" type="datetimeFigureOut">
              <a:rPr lang="en-US"/>
              <a:pPr>
                <a:defRPr/>
              </a:pPr>
              <a:t>5/25/2012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BE969F5-F81E-4409-9BB1-E635664FBC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7765180-C648-4680-AC4F-5FEF57861239}" type="datetimeFigureOut">
              <a:rPr lang="en-US"/>
              <a:pPr>
                <a:defRPr/>
              </a:pPr>
              <a:t>5/25/2012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53A6E2F-B0B6-48AC-845F-B770556631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DE9DBEE-4FE6-4594-AD01-8D896542AA61}" type="datetimeFigureOut">
              <a:rPr lang="en-US"/>
              <a:pPr>
                <a:defRPr/>
              </a:pPr>
              <a:t>5/25/2012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E6E8352-99CC-4D42-9DC1-EB68727860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118CADA-33BA-4B66-B223-8B89B8AE7E74}" type="datetimeFigureOut">
              <a:rPr lang="en-US"/>
              <a:pPr>
                <a:defRPr/>
              </a:pPr>
              <a:t>5/25/2012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EC6D45C-8DC6-40F2-B073-7F5BEDE596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258A1FA-30ED-4BED-B9D7-824D4730C1E6}" type="datetimeFigureOut">
              <a:rPr lang="en-US"/>
              <a:pPr>
                <a:defRPr/>
              </a:pPr>
              <a:t>5/25/2012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2628AFC-BF60-4A4B-9EA4-C008581A9A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643D550-9766-4141-9F8A-7F7712E2D7B9}" type="datetimeFigureOut">
              <a:rPr lang="en-US"/>
              <a:pPr>
                <a:defRPr/>
              </a:pPr>
              <a:t>5/25/2012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8BC1048-3A4D-4C76-9286-AE32CE84AB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B930701-D8F8-486D-9360-6040A549F5BC}" type="datetimeFigureOut">
              <a:rPr lang="en-US"/>
              <a:pPr>
                <a:defRPr/>
              </a:pPr>
              <a:t>5/25/2012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7CCC8A30-C5CB-4C8C-BA07-02004D96C950}"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77" r:id="rId2"/>
    <p:sldLayoutId id="2147483698" r:id="rId3"/>
    <p:sldLayoutId id="2147483678" r:id="rId4"/>
    <p:sldLayoutId id="2147483679" r:id="rId5"/>
    <p:sldLayoutId id="2147483680" r:id="rId6"/>
    <p:sldLayoutId id="2147483681" r:id="rId7"/>
    <p:sldLayoutId id="2147483682" r:id="rId8"/>
    <p:sldLayoutId id="2147483699" r:id="rId9"/>
    <p:sldLayoutId id="2147483683" r:id="rId10"/>
    <p:sldLayoutId id="2147483684" r:id="rId11"/>
    <p:sldLayoutId id="2147483700" r:id="rId1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5009C"/>
            </a:gs>
            <a:gs pos="100000">
              <a:srgbClr val="0A0048"/>
            </a:gs>
          </a:gsLst>
          <a:path path="rect">
            <a:fillToRect l="100000" t="100000"/>
          </a:path>
        </a:gradFill>
        <a:effectLst/>
      </p:bgPr>
    </p:bg>
    <p:spTree>
      <p:nvGrpSpPr>
        <p:cNvPr id="1" name=""/>
        <p:cNvGrpSpPr/>
        <p:nvPr/>
      </p:nvGrpSpPr>
      <p:grpSpPr>
        <a:xfrm>
          <a:off x="0" y="0"/>
          <a:ext cx="0" cy="0"/>
          <a:chOff x="0" y="0"/>
          <a:chExt cx="0" cy="0"/>
        </a:xfrm>
      </p:grpSpPr>
      <p:sp>
        <p:nvSpPr>
          <p:cNvPr id="646152" name="Line 8"/>
          <p:cNvSpPr>
            <a:spLocks noChangeShapeType="1"/>
          </p:cNvSpPr>
          <p:nvPr userDrawn="1"/>
        </p:nvSpPr>
        <p:spPr bwMode="auto">
          <a:xfrm>
            <a:off x="1358900" y="6324600"/>
            <a:ext cx="6286500" cy="0"/>
          </a:xfrm>
          <a:prstGeom prst="line">
            <a:avLst/>
          </a:prstGeom>
          <a:noFill/>
          <a:ln w="50800">
            <a:solidFill>
              <a:schemeClr val="bg1"/>
            </a:solidFill>
            <a:round/>
            <a:headEnd/>
            <a:tailEnd/>
          </a:ln>
          <a:effectLst/>
        </p:spPr>
        <p:txBody>
          <a:bodyPr/>
          <a:lstStyle/>
          <a:p>
            <a:pPr fontAlgn="auto">
              <a:spcBef>
                <a:spcPts val="0"/>
              </a:spcBef>
              <a:spcAft>
                <a:spcPts val="0"/>
              </a:spcAft>
              <a:defRPr/>
            </a:pPr>
            <a:endParaRPr lang="en-US" dirty="0"/>
          </a:p>
        </p:txBody>
      </p:sp>
      <p:sp>
        <p:nvSpPr>
          <p:cNvPr id="646153" name="Text Box 9"/>
          <p:cNvSpPr txBox="1">
            <a:spLocks noChangeArrowheads="1"/>
          </p:cNvSpPr>
          <p:nvPr userDrawn="1"/>
        </p:nvSpPr>
        <p:spPr bwMode="auto">
          <a:xfrm>
            <a:off x="1512888" y="6378575"/>
            <a:ext cx="3994150" cy="3048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400">
                <a:solidFill>
                  <a:schemeClr val="bg1"/>
                </a:solidFill>
                <a:latin typeface="Arial Narrow" pitchFamily="-112" charset="0"/>
              </a:rPr>
              <a:t>Wisconsin Wing   Civil Air Patrol</a:t>
            </a:r>
          </a:p>
        </p:txBody>
      </p:sp>
      <p:pic>
        <p:nvPicPr>
          <p:cNvPr id="14340" name="Picture 12" descr="CAP1"/>
          <p:cNvPicPr>
            <a:picLocks noChangeAspect="1" noChangeArrowheads="1"/>
          </p:cNvPicPr>
          <p:nvPr userDrawn="1"/>
        </p:nvPicPr>
        <p:blipFill>
          <a:blip r:embed="rId14"/>
          <a:srcRect/>
          <a:stretch>
            <a:fillRect/>
          </a:stretch>
        </p:blipFill>
        <p:spPr bwMode="auto">
          <a:xfrm>
            <a:off x="7918450" y="5743575"/>
            <a:ext cx="1182688" cy="1057275"/>
          </a:xfrm>
          <a:prstGeom prst="rect">
            <a:avLst/>
          </a:prstGeom>
          <a:noFill/>
          <a:ln w="9525">
            <a:noFill/>
            <a:miter lim="800000"/>
            <a:headEnd/>
            <a:tailEnd/>
          </a:ln>
        </p:spPr>
      </p:pic>
      <p:pic>
        <p:nvPicPr>
          <p:cNvPr id="14341" name="Picture 16" descr="wiwg_seal 3"/>
          <p:cNvPicPr>
            <a:picLocks noChangeAspect="1" noChangeArrowheads="1"/>
          </p:cNvPicPr>
          <p:nvPr userDrawn="1"/>
        </p:nvPicPr>
        <p:blipFill>
          <a:blip r:embed="rId15"/>
          <a:srcRect/>
          <a:stretch>
            <a:fillRect/>
          </a:stretch>
        </p:blipFill>
        <p:spPr bwMode="auto">
          <a:xfrm>
            <a:off x="171450" y="5848350"/>
            <a:ext cx="858838" cy="938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2" charset="-128"/>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12" charset="-128"/>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2" charset="-128"/>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2" charset="-128"/>
          <a:cs typeface="ヒラギノ角ゴ Pro W3"/>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file:///\\localhost\C\Documents%20and%20Settings\John\WEATHER\whighlow.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visibleearth.nasa.gov/view.php?id=54422" TargetMode="External"/><Relationship Id="rId4" Type="http://schemas.openxmlformats.org/officeDocument/2006/relationships/hyperlink" Target="http://visibleearth.nasa.gov/view.php?id=5442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usatoday.com/weather/tg/wcfront/wcfront.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gif"/></Relationships>
</file>

<file path=ppt/slides/_rels/slide36.xml.rels><?xml version="1.0" encoding="UTF-8" standalone="yes"?>
<Relationships xmlns="http://schemas.openxmlformats.org/package/2006/relationships"><Relationship Id="rId3" Type="http://schemas.openxmlformats.org/officeDocument/2006/relationships/hyperlink" Target="http://www.usatoday.com/weather/tg/wwfront/wwfront.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hyperlink" Target="http://www.usatoday.com/weather/tg/wsfront/wsfront.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gif"/><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mathworld.wolfram.com/RightTriangle.html" TargetMode="External"/><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chemeClr val="bg1"/>
                </a:solidFill>
                <a:ea typeface="ヒラギノ角ゴ Pro W3"/>
                <a:cs typeface="ヒラギノ角ゴ Pro W3"/>
              </a:rPr>
              <a:t>Sample AE Lessons</a:t>
            </a:r>
            <a:br>
              <a:rPr lang="en-US" smtClean="0">
                <a:solidFill>
                  <a:schemeClr val="bg1"/>
                </a:solidFill>
                <a:ea typeface="ヒラギノ角ゴ Pro W3"/>
                <a:cs typeface="ヒラギノ角ゴ Pro W3"/>
              </a:rPr>
            </a:br>
            <a:r>
              <a:rPr lang="en-US" sz="3200" smtClean="0">
                <a:solidFill>
                  <a:schemeClr val="bg1"/>
                </a:solidFill>
                <a:ea typeface="ヒラギノ角ゴ Pro W3"/>
                <a:cs typeface="ヒラギノ角ゴ Pro W3"/>
              </a:rPr>
              <a:t>Intended to Stimulate an Interest in STEM</a:t>
            </a:r>
            <a:r>
              <a:rPr lang="en-US" smtClean="0">
                <a:solidFill>
                  <a:schemeClr val="bg1"/>
                </a:solidFill>
                <a:ea typeface="ヒラギノ角ゴ Pro W3"/>
                <a:cs typeface="ヒラギノ角ゴ Pro W3"/>
              </a:rPr>
              <a:t/>
            </a:r>
            <a:br>
              <a:rPr lang="en-US" smtClean="0">
                <a:solidFill>
                  <a:schemeClr val="bg1"/>
                </a:solidFill>
                <a:ea typeface="ヒラギノ角ゴ Pro W3"/>
                <a:cs typeface="ヒラギノ角ゴ Pro W3"/>
              </a:rPr>
            </a:br>
            <a:endParaRPr lang="en-US" smtClean="0">
              <a:solidFill>
                <a:schemeClr val="bg1"/>
              </a:solidFill>
              <a:ea typeface="ヒラギノ角ゴ Pro W3"/>
              <a:cs typeface="ヒラギノ角ゴ Pro W3"/>
            </a:endParaRPr>
          </a:p>
        </p:txBody>
      </p:sp>
      <p:sp>
        <p:nvSpPr>
          <p:cNvPr id="28674"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buFontTx/>
              <a:buNone/>
            </a:pPr>
            <a:endParaRPr lang="en-US" smtClean="0">
              <a:solidFill>
                <a:schemeClr val="bg1"/>
              </a:solidFill>
              <a:ea typeface="ヒラギノ角ゴ Pro W3"/>
              <a:cs typeface="ヒラギノ角ゴ Pro W3"/>
            </a:endParaRPr>
          </a:p>
          <a:p>
            <a:pPr algn="ctr">
              <a:buFontTx/>
              <a:buNone/>
            </a:pPr>
            <a:r>
              <a:rPr lang="en-US" smtClean="0">
                <a:solidFill>
                  <a:schemeClr val="bg1"/>
                </a:solidFill>
                <a:ea typeface="ヒラギノ角ゴ Pro W3"/>
                <a:cs typeface="ヒラギノ角ゴ Pro W3"/>
              </a:rPr>
              <a:t>Presented by</a:t>
            </a:r>
          </a:p>
          <a:p>
            <a:pPr algn="ctr">
              <a:buFontTx/>
              <a:buNone/>
            </a:pPr>
            <a:r>
              <a:rPr lang="en-US" smtClean="0">
                <a:solidFill>
                  <a:schemeClr val="bg1"/>
                </a:solidFill>
                <a:ea typeface="ヒラギノ角ゴ Pro W3"/>
                <a:cs typeface="ヒラギノ角ゴ Pro W3"/>
              </a:rPr>
              <a:t>Major David W. Snyder</a:t>
            </a:r>
          </a:p>
          <a:p>
            <a:pPr algn="ctr">
              <a:buFontTx/>
              <a:buNone/>
            </a:pPr>
            <a:r>
              <a:rPr lang="en-US" smtClean="0">
                <a:solidFill>
                  <a:schemeClr val="bg1"/>
                </a:solidFill>
                <a:ea typeface="ヒラギノ角ゴ Pro W3"/>
                <a:cs typeface="ヒラギノ角ゴ Pro W3"/>
              </a:rPr>
              <a:t>Civil Air Patrol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82Jwing"/>
          <p:cNvPicPr>
            <a:picLocks noChangeAspect="1" noChangeArrowheads="1"/>
          </p:cNvPicPr>
          <p:nvPr/>
        </p:nvPicPr>
        <p:blipFill>
          <a:blip r:embed="rId3"/>
          <a:srcRect/>
          <a:stretch>
            <a:fillRect/>
          </a:stretch>
        </p:blipFill>
        <p:spPr bwMode="auto">
          <a:xfrm>
            <a:off x="381000" y="3681413"/>
            <a:ext cx="5962650" cy="3176587"/>
          </a:xfrm>
          <a:prstGeom prst="rect">
            <a:avLst/>
          </a:prstGeom>
          <a:noFill/>
          <a:effectLst>
            <a:outerShdw blurRad="63500" dist="107763" dir="2700000" algn="ctr" rotWithShape="0">
              <a:srgbClr val="000000">
                <a:alpha val="74998"/>
              </a:srgbClr>
            </a:outerShdw>
          </a:effectLst>
        </p:spPr>
      </p:pic>
      <p:pic>
        <p:nvPicPr>
          <p:cNvPr id="63492" name="Picture 4" descr="910CPwing"/>
          <p:cNvPicPr>
            <a:picLocks noChangeAspect="1" noChangeArrowheads="1"/>
          </p:cNvPicPr>
          <p:nvPr/>
        </p:nvPicPr>
        <p:blipFill>
          <a:blip r:embed="rId4"/>
          <a:srcRect/>
          <a:stretch>
            <a:fillRect/>
          </a:stretch>
        </p:blipFill>
        <p:spPr bwMode="auto">
          <a:xfrm>
            <a:off x="3276600" y="304800"/>
            <a:ext cx="5486400" cy="3105150"/>
          </a:xfrm>
          <a:prstGeom prst="rect">
            <a:avLst/>
          </a:prstGeom>
          <a:noFill/>
          <a:effectLst>
            <a:outerShdw blurRad="63500" dist="107763" dir="2700000" algn="ctr" rotWithShape="0">
              <a:srgbClr val="000000">
                <a:alpha val="74998"/>
              </a:srgbClr>
            </a:outerShdw>
          </a:effectLst>
        </p:spPr>
      </p:pic>
      <p:sp>
        <p:nvSpPr>
          <p:cNvPr id="63494" name="Freeform 6"/>
          <p:cNvSpPr>
            <a:spLocks/>
          </p:cNvSpPr>
          <p:nvPr/>
        </p:nvSpPr>
        <p:spPr bwMode="auto">
          <a:xfrm>
            <a:off x="4038600" y="1066800"/>
            <a:ext cx="4071938" cy="609600"/>
          </a:xfrm>
          <a:custGeom>
            <a:avLst/>
            <a:gdLst>
              <a:gd name="T0" fmla="*/ 2147483647 w 2565"/>
              <a:gd name="T1" fmla="*/ 2147483647 h 384"/>
              <a:gd name="T2" fmla="*/ 2147483647 w 2565"/>
              <a:gd name="T3" fmla="*/ 2147483647 h 384"/>
              <a:gd name="T4" fmla="*/ 2147483647 w 2565"/>
              <a:gd name="T5" fmla="*/ 2147483647 h 384"/>
              <a:gd name="T6" fmla="*/ 2147483647 w 2565"/>
              <a:gd name="T7" fmla="*/ 0 h 384"/>
              <a:gd name="T8" fmla="*/ 2147483647 w 2565"/>
              <a:gd name="T9" fmla="*/ 0 h 384"/>
              <a:gd name="T10" fmla="*/ 2147483647 w 2565"/>
              <a:gd name="T11" fmla="*/ 2147483647 h 384"/>
              <a:gd name="T12" fmla="*/ 2147483647 w 2565"/>
              <a:gd name="T13" fmla="*/ 2147483647 h 384"/>
              <a:gd name="T14" fmla="*/ 2147483647 w 2565"/>
              <a:gd name="T15" fmla="*/ 2147483647 h 384"/>
              <a:gd name="T16" fmla="*/ 2147483647 w 2565"/>
              <a:gd name="T17" fmla="*/ 2147483647 h 384"/>
              <a:gd name="T18" fmla="*/ 2147483647 w 2565"/>
              <a:gd name="T19" fmla="*/ 2147483647 h 384"/>
              <a:gd name="T20" fmla="*/ 2147483647 w 2565"/>
              <a:gd name="T21" fmla="*/ 2147483647 h 384"/>
              <a:gd name="T22" fmla="*/ 2147483647 w 2565"/>
              <a:gd name="T23" fmla="*/ 2147483647 h 384"/>
              <a:gd name="T24" fmla="*/ 2147483647 w 2565"/>
              <a:gd name="T25" fmla="*/ 2147483647 h 384"/>
              <a:gd name="T26" fmla="*/ 2147483647 w 2565"/>
              <a:gd name="T27" fmla="*/ 2147483647 h 384"/>
              <a:gd name="T28" fmla="*/ 2147483647 w 2565"/>
              <a:gd name="T29" fmla="*/ 2147483647 h 384"/>
              <a:gd name="T30" fmla="*/ 0 w 2565"/>
              <a:gd name="T31" fmla="*/ 2147483647 h 3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5"/>
              <a:gd name="T49" fmla="*/ 0 h 384"/>
              <a:gd name="T50" fmla="*/ 2565 w 2565"/>
              <a:gd name="T51" fmla="*/ 384 h 3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5" h="384">
                <a:moveTo>
                  <a:pt x="96" y="288"/>
                </a:moveTo>
                <a:lnTo>
                  <a:pt x="624" y="192"/>
                </a:lnTo>
                <a:lnTo>
                  <a:pt x="1440" y="48"/>
                </a:lnTo>
                <a:lnTo>
                  <a:pt x="1776" y="0"/>
                </a:lnTo>
                <a:lnTo>
                  <a:pt x="2112" y="0"/>
                </a:lnTo>
                <a:lnTo>
                  <a:pt x="2400" y="48"/>
                </a:lnTo>
                <a:lnTo>
                  <a:pt x="2544" y="96"/>
                </a:lnTo>
                <a:cubicBezTo>
                  <a:pt x="2551" y="124"/>
                  <a:pt x="2558" y="153"/>
                  <a:pt x="2565" y="182"/>
                </a:cubicBezTo>
                <a:lnTo>
                  <a:pt x="2496" y="240"/>
                </a:lnTo>
                <a:lnTo>
                  <a:pt x="2160" y="288"/>
                </a:lnTo>
                <a:lnTo>
                  <a:pt x="1728" y="336"/>
                </a:lnTo>
                <a:lnTo>
                  <a:pt x="1296" y="336"/>
                </a:lnTo>
                <a:lnTo>
                  <a:pt x="672" y="384"/>
                </a:lnTo>
                <a:lnTo>
                  <a:pt x="192" y="384"/>
                </a:lnTo>
                <a:lnTo>
                  <a:pt x="48" y="384"/>
                </a:lnTo>
                <a:lnTo>
                  <a:pt x="0" y="336"/>
                </a:lnTo>
              </a:path>
            </a:pathLst>
          </a:custGeom>
          <a:noFill/>
          <a:ln w="57150">
            <a:solidFill>
              <a:srgbClr val="E51645"/>
            </a:solidFill>
            <a:prstDash val="dash"/>
            <a:round/>
            <a:headEnd/>
            <a:tailEnd/>
          </a:ln>
        </p:spPr>
        <p:txBody>
          <a:bodyPr wrap="none" anchor="ctr"/>
          <a:lstStyle/>
          <a:p>
            <a:endParaRPr lang="en-US">
              <a:latin typeface="Constantia" pitchFamily="18" charset="0"/>
            </a:endParaRPr>
          </a:p>
        </p:txBody>
      </p:sp>
      <p:sp>
        <p:nvSpPr>
          <p:cNvPr id="63496" name="Freeform 8"/>
          <p:cNvSpPr>
            <a:spLocks/>
          </p:cNvSpPr>
          <p:nvPr/>
        </p:nvSpPr>
        <p:spPr bwMode="auto">
          <a:xfrm>
            <a:off x="304800" y="4572000"/>
            <a:ext cx="5715000" cy="838200"/>
          </a:xfrm>
          <a:custGeom>
            <a:avLst/>
            <a:gdLst>
              <a:gd name="T0" fmla="*/ 2147483647 w 3600"/>
              <a:gd name="T1" fmla="*/ 2147483647 h 528"/>
              <a:gd name="T2" fmla="*/ 2147483647 w 3600"/>
              <a:gd name="T3" fmla="*/ 2147483647 h 528"/>
              <a:gd name="T4" fmla="*/ 2147483647 w 3600"/>
              <a:gd name="T5" fmla="*/ 2147483647 h 528"/>
              <a:gd name="T6" fmla="*/ 2147483647 w 3600"/>
              <a:gd name="T7" fmla="*/ 2147483647 h 528"/>
              <a:gd name="T8" fmla="*/ 2147483647 w 3600"/>
              <a:gd name="T9" fmla="*/ 0 h 528"/>
              <a:gd name="T10" fmla="*/ 2147483647 w 3600"/>
              <a:gd name="T11" fmla="*/ 0 h 528"/>
              <a:gd name="T12" fmla="*/ 2147483647 w 3600"/>
              <a:gd name="T13" fmla="*/ 2147483647 h 528"/>
              <a:gd name="T14" fmla="*/ 2147483647 w 3600"/>
              <a:gd name="T15" fmla="*/ 2147483647 h 528"/>
              <a:gd name="T16" fmla="*/ 2147483647 w 3600"/>
              <a:gd name="T17" fmla="*/ 2147483647 h 528"/>
              <a:gd name="T18" fmla="*/ 2147483647 w 3600"/>
              <a:gd name="T19" fmla="*/ 2147483647 h 528"/>
              <a:gd name="T20" fmla="*/ 2147483647 w 3600"/>
              <a:gd name="T21" fmla="*/ 2147483647 h 528"/>
              <a:gd name="T22" fmla="*/ 2147483647 w 3600"/>
              <a:gd name="T23" fmla="*/ 2147483647 h 528"/>
              <a:gd name="T24" fmla="*/ 2147483647 w 3600"/>
              <a:gd name="T25" fmla="*/ 2147483647 h 528"/>
              <a:gd name="T26" fmla="*/ 2147483647 w 3600"/>
              <a:gd name="T27" fmla="*/ 2147483647 h 528"/>
              <a:gd name="T28" fmla="*/ 2147483647 w 3600"/>
              <a:gd name="T29" fmla="*/ 2147483647 h 528"/>
              <a:gd name="T30" fmla="*/ 2147483647 w 3600"/>
              <a:gd name="T31" fmla="*/ 2147483647 h 528"/>
              <a:gd name="T32" fmla="*/ 0 w 3600"/>
              <a:gd name="T33" fmla="*/ 2147483647 h 5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0"/>
              <a:gd name="T52" fmla="*/ 0 h 528"/>
              <a:gd name="T53" fmla="*/ 3600 w 3600"/>
              <a:gd name="T54" fmla="*/ 528 h 5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0" h="528">
                <a:moveTo>
                  <a:pt x="48" y="432"/>
                </a:moveTo>
                <a:lnTo>
                  <a:pt x="288" y="384"/>
                </a:lnTo>
                <a:lnTo>
                  <a:pt x="1008" y="144"/>
                </a:lnTo>
                <a:lnTo>
                  <a:pt x="1584" y="48"/>
                </a:lnTo>
                <a:lnTo>
                  <a:pt x="2112" y="0"/>
                </a:lnTo>
                <a:lnTo>
                  <a:pt x="2688" y="0"/>
                </a:lnTo>
                <a:lnTo>
                  <a:pt x="3120" y="48"/>
                </a:lnTo>
                <a:lnTo>
                  <a:pt x="3552" y="192"/>
                </a:lnTo>
                <a:lnTo>
                  <a:pt x="3600" y="240"/>
                </a:lnTo>
                <a:lnTo>
                  <a:pt x="3456" y="384"/>
                </a:lnTo>
                <a:lnTo>
                  <a:pt x="3024" y="480"/>
                </a:lnTo>
                <a:lnTo>
                  <a:pt x="2448" y="528"/>
                </a:lnTo>
                <a:lnTo>
                  <a:pt x="1872" y="528"/>
                </a:lnTo>
                <a:lnTo>
                  <a:pt x="1440" y="528"/>
                </a:lnTo>
                <a:lnTo>
                  <a:pt x="960" y="480"/>
                </a:lnTo>
                <a:lnTo>
                  <a:pt x="336" y="480"/>
                </a:lnTo>
                <a:lnTo>
                  <a:pt x="0" y="480"/>
                </a:lnTo>
              </a:path>
            </a:pathLst>
          </a:custGeom>
          <a:noFill/>
          <a:ln w="57150">
            <a:solidFill>
              <a:srgbClr val="E51645"/>
            </a:solidFill>
            <a:prstDash val="dash"/>
            <a:round/>
            <a:headEnd/>
            <a:tailEnd/>
          </a:ln>
        </p:spPr>
        <p:txBody>
          <a:bodyPr wrap="none" anchor="ctr"/>
          <a:lstStyle/>
          <a:p>
            <a:endParaRPr lang="en-US">
              <a:latin typeface="Constantia" pitchFamily="18" charset="0"/>
            </a:endParaRPr>
          </a:p>
        </p:txBody>
      </p:sp>
      <p:sp>
        <p:nvSpPr>
          <p:cNvPr id="51205" name="TextBox 6"/>
          <p:cNvSpPr txBox="1">
            <a:spLocks noChangeArrowheads="1"/>
          </p:cNvSpPr>
          <p:nvPr/>
        </p:nvSpPr>
        <p:spPr bwMode="auto">
          <a:xfrm>
            <a:off x="304800" y="1066800"/>
            <a:ext cx="2590800" cy="954088"/>
          </a:xfrm>
          <a:prstGeom prst="rect">
            <a:avLst/>
          </a:prstGeom>
          <a:noFill/>
          <a:ln w="9525">
            <a:noFill/>
            <a:miter lim="800000"/>
            <a:headEnd/>
            <a:tailEnd/>
          </a:ln>
        </p:spPr>
        <p:txBody>
          <a:bodyPr>
            <a:spAutoFit/>
          </a:bodyPr>
          <a:lstStyle/>
          <a:p>
            <a:r>
              <a:rPr lang="en-US" sz="2800">
                <a:latin typeface="Constantia" pitchFamily="18" charset="0"/>
              </a:rPr>
              <a:t>Airplane wings are AIRFOILS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3000" fill="remove"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wheel(1)">
                                      <p:cBhvr>
                                        <p:cTn id="7" dur="1000"/>
                                        <p:tgtEl>
                                          <p:spTgt spid="634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repeatCount="3000" fill="remove" grpId="0" nodeType="clickEffect">
                                  <p:stCondLst>
                                    <p:cond delay="0"/>
                                  </p:stCondLst>
                                  <p:childTnLst>
                                    <p:set>
                                      <p:cBhvr>
                                        <p:cTn id="11" dur="1" fill="hold">
                                          <p:stCondLst>
                                            <p:cond delay="0"/>
                                          </p:stCondLst>
                                        </p:cTn>
                                        <p:tgtEl>
                                          <p:spTgt spid="63496"/>
                                        </p:tgtEl>
                                        <p:attrNameLst>
                                          <p:attrName>style.visibility</p:attrName>
                                        </p:attrNameLst>
                                      </p:cBhvr>
                                      <p:to>
                                        <p:strVal val="visible"/>
                                      </p:to>
                                    </p:set>
                                    <p:animEffect transition="in" filter="wheel(1)">
                                      <p:cBhvr>
                                        <p:cTn id="12" dur="500"/>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4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orizStabilizer"/>
          <p:cNvPicPr>
            <a:picLocks noChangeAspect="1" noChangeArrowheads="1"/>
          </p:cNvPicPr>
          <p:nvPr/>
        </p:nvPicPr>
        <p:blipFill>
          <a:blip r:embed="rId3"/>
          <a:srcRect/>
          <a:stretch>
            <a:fillRect/>
          </a:stretch>
        </p:blipFill>
        <p:spPr bwMode="auto">
          <a:xfrm>
            <a:off x="3352800" y="228600"/>
            <a:ext cx="5526088" cy="3070225"/>
          </a:xfrm>
          <a:prstGeom prst="rect">
            <a:avLst/>
          </a:prstGeom>
          <a:noFill/>
          <a:effectLst>
            <a:outerShdw blurRad="63500" dist="107763" dir="2700000" algn="ctr" rotWithShape="0">
              <a:srgbClr val="000000">
                <a:alpha val="74998"/>
              </a:srgbClr>
            </a:outerShdw>
          </a:effectLst>
        </p:spPr>
      </p:pic>
      <p:pic>
        <p:nvPicPr>
          <p:cNvPr id="62467" name="Picture 3" descr="stabilator"/>
          <p:cNvPicPr>
            <a:picLocks noChangeAspect="1" noChangeArrowheads="1"/>
          </p:cNvPicPr>
          <p:nvPr/>
        </p:nvPicPr>
        <p:blipFill>
          <a:blip r:embed="rId4"/>
          <a:srcRect/>
          <a:stretch>
            <a:fillRect/>
          </a:stretch>
        </p:blipFill>
        <p:spPr bwMode="auto">
          <a:xfrm>
            <a:off x="457200" y="3429000"/>
            <a:ext cx="5715000" cy="3206750"/>
          </a:xfrm>
          <a:prstGeom prst="rect">
            <a:avLst/>
          </a:prstGeom>
          <a:noFill/>
          <a:effectLst>
            <a:outerShdw blurRad="63500" dist="107763" dir="2700000" algn="ctr" rotWithShape="0">
              <a:srgbClr val="000000">
                <a:alpha val="74998"/>
              </a:srgbClr>
            </a:outerShdw>
          </a:effectLst>
        </p:spPr>
      </p:pic>
      <p:sp>
        <p:nvSpPr>
          <p:cNvPr id="53251" name="TextBox 3"/>
          <p:cNvSpPr txBox="1">
            <a:spLocks noChangeArrowheads="1"/>
          </p:cNvSpPr>
          <p:nvPr/>
        </p:nvSpPr>
        <p:spPr bwMode="auto">
          <a:xfrm>
            <a:off x="304800" y="609600"/>
            <a:ext cx="3352800" cy="2246313"/>
          </a:xfrm>
          <a:prstGeom prst="rect">
            <a:avLst/>
          </a:prstGeom>
          <a:noFill/>
          <a:ln w="9525">
            <a:noFill/>
            <a:miter lim="800000"/>
            <a:headEnd/>
            <a:tailEnd/>
          </a:ln>
        </p:spPr>
        <p:txBody>
          <a:bodyPr>
            <a:spAutoFit/>
          </a:bodyPr>
          <a:lstStyle/>
          <a:p>
            <a:r>
              <a:rPr lang="en-US" sz="2800">
                <a:latin typeface="Constantia" pitchFamily="18" charset="0"/>
              </a:rPr>
              <a:t>The tail also is a “wing,” (airfoil)</a:t>
            </a:r>
          </a:p>
          <a:p>
            <a:r>
              <a:rPr lang="en-US" sz="2800">
                <a:latin typeface="Constantia" pitchFamily="18" charset="0"/>
              </a:rPr>
              <a:t>which is used to direct the pitch of the plane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rop"/>
          <p:cNvPicPr>
            <a:picLocks noChangeAspect="1" noChangeArrowheads="1"/>
          </p:cNvPicPr>
          <p:nvPr/>
        </p:nvPicPr>
        <p:blipFill>
          <a:blip r:embed="rId3"/>
          <a:srcRect/>
          <a:stretch>
            <a:fillRect/>
          </a:stretch>
        </p:blipFill>
        <p:spPr bwMode="auto">
          <a:xfrm>
            <a:off x="5334000" y="228600"/>
            <a:ext cx="3556000" cy="5334000"/>
          </a:xfrm>
          <a:prstGeom prst="rect">
            <a:avLst/>
          </a:prstGeom>
          <a:noFill/>
          <a:effectLst>
            <a:outerShdw blurRad="63500" dist="107763" dir="2700000" algn="ctr" rotWithShape="0">
              <a:srgbClr val="000000">
                <a:alpha val="74998"/>
              </a:srgbClr>
            </a:outerShdw>
          </a:effectLst>
        </p:spPr>
      </p:pic>
      <p:pic>
        <p:nvPicPr>
          <p:cNvPr id="68611" name="Picture 3" descr="prop562"/>
          <p:cNvPicPr>
            <a:picLocks noChangeAspect="1" noChangeArrowheads="1"/>
          </p:cNvPicPr>
          <p:nvPr/>
        </p:nvPicPr>
        <p:blipFill>
          <a:blip r:embed="rId4"/>
          <a:srcRect/>
          <a:stretch>
            <a:fillRect/>
          </a:stretch>
        </p:blipFill>
        <p:spPr bwMode="auto">
          <a:xfrm>
            <a:off x="304800" y="2133600"/>
            <a:ext cx="5867400" cy="4402138"/>
          </a:xfrm>
          <a:prstGeom prst="rect">
            <a:avLst/>
          </a:prstGeom>
          <a:noFill/>
          <a:effectLst>
            <a:outerShdw blurRad="63500" dist="107763" dir="2700000" algn="ctr" rotWithShape="0">
              <a:srgbClr val="000000">
                <a:alpha val="74998"/>
              </a:srgbClr>
            </a:outerShdw>
          </a:effectLst>
        </p:spPr>
      </p:pic>
      <p:sp>
        <p:nvSpPr>
          <p:cNvPr id="55299" name="Text Box 4"/>
          <p:cNvSpPr txBox="1">
            <a:spLocks noChangeArrowheads="1"/>
          </p:cNvSpPr>
          <p:nvPr/>
        </p:nvSpPr>
        <p:spPr bwMode="auto">
          <a:xfrm>
            <a:off x="685800" y="304800"/>
            <a:ext cx="3810000" cy="1816100"/>
          </a:xfrm>
          <a:prstGeom prst="rect">
            <a:avLst/>
          </a:prstGeom>
          <a:noFill/>
          <a:ln w="9525">
            <a:noFill/>
            <a:miter lim="800000"/>
            <a:headEnd/>
            <a:tailEnd/>
          </a:ln>
        </p:spPr>
        <p:txBody>
          <a:bodyPr>
            <a:spAutoFit/>
          </a:bodyPr>
          <a:lstStyle/>
          <a:p>
            <a:pPr>
              <a:spcBef>
                <a:spcPct val="50000"/>
              </a:spcBef>
            </a:pPr>
            <a:r>
              <a:rPr lang="en-US" sz="2800">
                <a:latin typeface="Constantia" pitchFamily="18" charset="0"/>
              </a:rPr>
              <a:t>The propeller is also a type of  airfoil—it produces the needed THRUST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DaBernoulli"/>
          <p:cNvPicPr>
            <a:picLocks noChangeAspect="1" noChangeArrowheads="1"/>
          </p:cNvPicPr>
          <p:nvPr/>
        </p:nvPicPr>
        <p:blipFill>
          <a:blip r:embed="rId3"/>
          <a:srcRect/>
          <a:stretch>
            <a:fillRect/>
          </a:stretch>
        </p:blipFill>
        <p:spPr bwMode="auto">
          <a:xfrm>
            <a:off x="381000" y="1447800"/>
            <a:ext cx="1981200" cy="2957513"/>
          </a:xfrm>
          <a:prstGeom prst="rect">
            <a:avLst/>
          </a:prstGeom>
          <a:noFill/>
          <a:effectLst>
            <a:outerShdw blurRad="63500" dist="107763" dir="2700000" algn="ctr" rotWithShape="0">
              <a:srgbClr val="000000">
                <a:alpha val="74998"/>
              </a:srgbClr>
            </a:outerShdw>
          </a:effectLst>
        </p:spPr>
      </p:pic>
      <p:sp>
        <p:nvSpPr>
          <p:cNvPr id="57346" name="Text Box 6"/>
          <p:cNvSpPr txBox="1">
            <a:spLocks noChangeArrowheads="1"/>
          </p:cNvSpPr>
          <p:nvPr/>
        </p:nvSpPr>
        <p:spPr bwMode="auto">
          <a:xfrm>
            <a:off x="228600" y="4572000"/>
            <a:ext cx="2339975" cy="830263"/>
          </a:xfrm>
          <a:prstGeom prst="rect">
            <a:avLst/>
          </a:prstGeom>
          <a:noFill/>
          <a:ln w="9525">
            <a:noFill/>
            <a:miter lim="800000"/>
            <a:headEnd/>
            <a:tailEnd/>
          </a:ln>
        </p:spPr>
        <p:txBody>
          <a:bodyPr wrap="none">
            <a:spAutoFit/>
          </a:bodyPr>
          <a:lstStyle/>
          <a:p>
            <a:r>
              <a:rPr lang="en-US" sz="2400">
                <a:latin typeface="Constantia" pitchFamily="18" charset="0"/>
              </a:rPr>
              <a:t>Daniel Bernoulli</a:t>
            </a:r>
          </a:p>
          <a:p>
            <a:r>
              <a:rPr lang="en-US" sz="2400">
                <a:latin typeface="Constantia" pitchFamily="18" charset="0"/>
              </a:rPr>
              <a:t>(1700-1782)</a:t>
            </a:r>
          </a:p>
        </p:txBody>
      </p:sp>
      <p:sp>
        <p:nvSpPr>
          <p:cNvPr id="57347" name="Text Box 41"/>
          <p:cNvSpPr txBox="1">
            <a:spLocks noChangeArrowheads="1"/>
          </p:cNvSpPr>
          <p:nvPr/>
        </p:nvSpPr>
        <p:spPr bwMode="auto">
          <a:xfrm>
            <a:off x="2514600" y="1219200"/>
            <a:ext cx="6248400" cy="1631950"/>
          </a:xfrm>
          <a:prstGeom prst="rect">
            <a:avLst/>
          </a:prstGeom>
          <a:noFill/>
          <a:ln w="9525">
            <a:noFill/>
            <a:miter lim="800000"/>
            <a:headEnd/>
            <a:tailEnd/>
          </a:ln>
        </p:spPr>
        <p:txBody>
          <a:bodyPr>
            <a:spAutoFit/>
          </a:bodyPr>
          <a:lstStyle/>
          <a:p>
            <a:r>
              <a:rPr lang="en-US" sz="2000">
                <a:latin typeface="Constantia" pitchFamily="18" charset="0"/>
              </a:rPr>
              <a:t>Static pressure + dynamic pressure = constant</a:t>
            </a:r>
          </a:p>
          <a:p>
            <a:endParaRPr lang="en-US" sz="2000">
              <a:latin typeface="Constantia" pitchFamily="18" charset="0"/>
            </a:endParaRPr>
          </a:p>
          <a:p>
            <a:r>
              <a:rPr lang="en-US" sz="2000" b="1">
                <a:latin typeface="Constantia" pitchFamily="18" charset="0"/>
              </a:rPr>
              <a:t>Bernoulli's Principle</a:t>
            </a:r>
            <a:r>
              <a:rPr lang="en-US" sz="2000">
                <a:latin typeface="Constantia" pitchFamily="18" charset="0"/>
              </a:rPr>
              <a:t> states that as the speed of a moving fluid increases, the pressure within the fluid decrease</a:t>
            </a:r>
          </a:p>
        </p:txBody>
      </p:sp>
      <p:sp>
        <p:nvSpPr>
          <p:cNvPr id="57348" name="TextBox 5"/>
          <p:cNvSpPr txBox="1">
            <a:spLocks noChangeArrowheads="1"/>
          </p:cNvSpPr>
          <p:nvPr/>
        </p:nvSpPr>
        <p:spPr bwMode="auto">
          <a:xfrm>
            <a:off x="228600" y="685800"/>
            <a:ext cx="8035925" cy="523875"/>
          </a:xfrm>
          <a:prstGeom prst="rect">
            <a:avLst/>
          </a:prstGeom>
          <a:noFill/>
          <a:ln w="9525">
            <a:noFill/>
            <a:miter lim="800000"/>
            <a:headEnd/>
            <a:tailEnd/>
          </a:ln>
        </p:spPr>
        <p:txBody>
          <a:bodyPr wrap="none">
            <a:spAutoFit/>
          </a:bodyPr>
          <a:lstStyle/>
          <a:p>
            <a:r>
              <a:rPr lang="en-US" sz="2800">
                <a:latin typeface="Constantia" pitchFamily="18" charset="0"/>
              </a:rPr>
              <a:t>Traditional theories invoke the Bernoulli equation:</a:t>
            </a:r>
          </a:p>
        </p:txBody>
      </p:sp>
      <p:pic>
        <p:nvPicPr>
          <p:cNvPr id="8" name="Picture 7" descr="AirflowNum11.gif"/>
          <p:cNvPicPr>
            <a:picLocks noChangeAspect="1"/>
          </p:cNvPicPr>
          <p:nvPr/>
        </p:nvPicPr>
        <p:blipFill>
          <a:blip r:embed="rId4"/>
          <a:stretch>
            <a:fillRect/>
          </a:stretch>
        </p:blipFill>
        <p:spPr>
          <a:xfrm>
            <a:off x="3429000" y="3048000"/>
            <a:ext cx="4343400" cy="3338513"/>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PhotoB.tiff"/>
          <p:cNvPicPr>
            <a:picLocks noChangeAspect="1"/>
          </p:cNvPicPr>
          <p:nvPr/>
        </p:nvPicPr>
        <p:blipFill>
          <a:blip r:embed="rId3"/>
          <a:srcRect/>
          <a:stretch>
            <a:fillRect/>
          </a:stretch>
        </p:blipFill>
        <p:spPr bwMode="auto">
          <a:xfrm>
            <a:off x="0" y="1752600"/>
            <a:ext cx="4495800" cy="3419475"/>
          </a:xfrm>
          <a:prstGeom prst="rect">
            <a:avLst/>
          </a:prstGeom>
          <a:noFill/>
          <a:ln w="9525">
            <a:noFill/>
            <a:miter lim="800000"/>
            <a:headEnd/>
            <a:tailEnd/>
          </a:ln>
        </p:spPr>
      </p:pic>
      <p:pic>
        <p:nvPicPr>
          <p:cNvPr id="59394" name="Picture 3" descr="PhotoC.tiff"/>
          <p:cNvPicPr>
            <a:picLocks noChangeAspect="1"/>
          </p:cNvPicPr>
          <p:nvPr/>
        </p:nvPicPr>
        <p:blipFill>
          <a:blip r:embed="rId4"/>
          <a:srcRect/>
          <a:stretch>
            <a:fillRect/>
          </a:stretch>
        </p:blipFill>
        <p:spPr bwMode="auto">
          <a:xfrm>
            <a:off x="4572000" y="1676400"/>
            <a:ext cx="4572000" cy="3506788"/>
          </a:xfrm>
          <a:prstGeom prst="rect">
            <a:avLst/>
          </a:prstGeom>
          <a:noFill/>
          <a:ln w="9525">
            <a:noFill/>
            <a:miter lim="800000"/>
            <a:headEnd/>
            <a:tailEnd/>
          </a:ln>
        </p:spPr>
      </p:pic>
      <p:sp>
        <p:nvSpPr>
          <p:cNvPr id="59395" name="TextBox 4"/>
          <p:cNvSpPr txBox="1">
            <a:spLocks noChangeArrowheads="1"/>
          </p:cNvSpPr>
          <p:nvPr/>
        </p:nvSpPr>
        <p:spPr bwMode="auto">
          <a:xfrm>
            <a:off x="609600" y="5181600"/>
            <a:ext cx="7848600" cy="461963"/>
          </a:xfrm>
          <a:prstGeom prst="rect">
            <a:avLst/>
          </a:prstGeom>
          <a:noFill/>
          <a:ln w="9525">
            <a:noFill/>
            <a:miter lim="800000"/>
            <a:headEnd/>
            <a:tailEnd/>
          </a:ln>
        </p:spPr>
        <p:txBody>
          <a:bodyPr>
            <a:spAutoFit/>
          </a:bodyPr>
          <a:lstStyle/>
          <a:p>
            <a:r>
              <a:rPr lang="en-US" sz="2400">
                <a:latin typeface="Constantia" pitchFamily="18" charset="0"/>
              </a:rPr>
              <a:t>This shows that air on the top surface does travel faster.  </a:t>
            </a:r>
            <a:endParaRPr lang="en-US" sz="2400" i="1">
              <a:latin typeface="Constantia" pitchFamily="18" charset="0"/>
            </a:endParaRPr>
          </a:p>
        </p:txBody>
      </p:sp>
      <p:sp>
        <p:nvSpPr>
          <p:cNvPr id="59396" name="TextBox 5"/>
          <p:cNvSpPr txBox="1">
            <a:spLocks noChangeArrowheads="1"/>
          </p:cNvSpPr>
          <p:nvPr/>
        </p:nvSpPr>
        <p:spPr bwMode="auto">
          <a:xfrm>
            <a:off x="533400" y="838200"/>
            <a:ext cx="7315200" cy="369888"/>
          </a:xfrm>
          <a:prstGeom prst="rect">
            <a:avLst/>
          </a:prstGeom>
          <a:noFill/>
          <a:ln w="9525">
            <a:noFill/>
            <a:miter lim="800000"/>
            <a:headEnd/>
            <a:tailEnd/>
          </a:ln>
        </p:spPr>
        <p:txBody>
          <a:bodyPr>
            <a:spAutoFit/>
          </a:bodyPr>
          <a:lstStyle/>
          <a:p>
            <a:r>
              <a:rPr lang="en-US">
                <a:latin typeface="Constantia" pitchFamily="18" charset="0"/>
              </a:rPr>
              <a:t>Cambridge Professor Holger Babinsky’s smoke experiment</a:t>
            </a:r>
          </a:p>
        </p:txBody>
      </p:sp>
      <p:sp>
        <p:nvSpPr>
          <p:cNvPr id="59397" name="Rectangle 5"/>
          <p:cNvSpPr>
            <a:spLocks noChangeArrowheads="1"/>
          </p:cNvSpPr>
          <p:nvPr/>
        </p:nvSpPr>
        <p:spPr bwMode="auto">
          <a:xfrm>
            <a:off x="5105400" y="5715000"/>
            <a:ext cx="3608388" cy="400050"/>
          </a:xfrm>
          <a:prstGeom prst="rect">
            <a:avLst/>
          </a:prstGeom>
          <a:noFill/>
          <a:ln w="9525">
            <a:noFill/>
            <a:miter lim="800000"/>
            <a:headEnd/>
            <a:tailEnd/>
          </a:ln>
        </p:spPr>
        <p:txBody>
          <a:bodyPr wrap="none">
            <a:spAutoFit/>
          </a:bodyPr>
          <a:lstStyle/>
          <a:p>
            <a:r>
              <a:rPr lang="en-US" sz="2000">
                <a:latin typeface="Constantia" pitchFamily="18" charset="0"/>
              </a:rPr>
              <a:t>But the real question is </a:t>
            </a:r>
            <a:r>
              <a:rPr lang="en-US" sz="2000" i="1">
                <a:latin typeface="Constantia" pitchFamily="18" charset="0"/>
              </a:rPr>
              <a:t>WHY?</a:t>
            </a:r>
            <a:endParaRPr lang="en-US" sz="2000">
              <a:latin typeface="Constantia"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1"/>
          <p:cNvSpPr txBox="1">
            <a:spLocks noChangeArrowheads="1"/>
          </p:cNvSpPr>
          <p:nvPr/>
        </p:nvSpPr>
        <p:spPr bwMode="auto">
          <a:xfrm flipH="1">
            <a:off x="381000" y="457200"/>
            <a:ext cx="5562600" cy="646113"/>
          </a:xfrm>
          <a:prstGeom prst="rect">
            <a:avLst/>
          </a:prstGeom>
          <a:solidFill>
            <a:schemeClr val="bg1"/>
          </a:solidFill>
          <a:ln w="9525">
            <a:noFill/>
            <a:miter lim="800000"/>
            <a:headEnd/>
            <a:tailEnd/>
          </a:ln>
        </p:spPr>
        <p:txBody>
          <a:bodyPr>
            <a:spAutoFit/>
          </a:bodyPr>
          <a:lstStyle/>
          <a:p>
            <a:r>
              <a:rPr lang="en-US" b="1">
                <a:latin typeface="Constantia" pitchFamily="18" charset="0"/>
              </a:rPr>
              <a:t>Demonstration: </a:t>
            </a:r>
            <a:r>
              <a:rPr lang="en-US">
                <a:latin typeface="Constantia" pitchFamily="18" charset="0"/>
              </a:rPr>
              <a:t>Blow across a curved surface (paper) and this will lift the paper.</a:t>
            </a:r>
          </a:p>
        </p:txBody>
      </p:sp>
      <p:pic>
        <p:nvPicPr>
          <p:cNvPr id="3" name="Picture 2" descr="blowpaper.tiff"/>
          <p:cNvPicPr>
            <a:picLocks noChangeAspect="1"/>
          </p:cNvPicPr>
          <p:nvPr/>
        </p:nvPicPr>
        <p:blipFill>
          <a:blip r:embed="rId3"/>
          <a:stretch>
            <a:fillRect/>
          </a:stretch>
        </p:blipFill>
        <p:spPr>
          <a:xfrm>
            <a:off x="0" y="1219200"/>
            <a:ext cx="6121400" cy="2679700"/>
          </a:xfrm>
          <a:prstGeom prst="rect">
            <a:avLst/>
          </a:prstGeom>
          <a:effectLst>
            <a:outerShdw blurRad="50800" dist="38100" dir="2700000">
              <a:srgbClr val="000000">
                <a:alpha val="43000"/>
              </a:srgbClr>
            </a:outerShdw>
          </a:effectLst>
        </p:spPr>
      </p:pic>
      <p:pic>
        <p:nvPicPr>
          <p:cNvPr id="4" name="Picture 3" descr="Figure3.tiff"/>
          <p:cNvPicPr>
            <a:picLocks noChangeAspect="1"/>
          </p:cNvPicPr>
          <p:nvPr/>
        </p:nvPicPr>
        <p:blipFill>
          <a:blip r:embed="rId4"/>
          <a:stretch>
            <a:fillRect/>
          </a:stretch>
        </p:blipFill>
        <p:spPr>
          <a:xfrm>
            <a:off x="4191000" y="3962400"/>
            <a:ext cx="4648200" cy="2667000"/>
          </a:xfrm>
          <a:prstGeom prst="rect">
            <a:avLst/>
          </a:prstGeom>
          <a:effectLst>
            <a:outerShdw blurRad="50800" dist="38100" dir="2700000">
              <a:srgbClr val="000000">
                <a:alpha val="43000"/>
              </a:srgbClr>
            </a:outerShdw>
          </a:effectLst>
        </p:spPr>
      </p:pic>
      <p:sp>
        <p:nvSpPr>
          <p:cNvPr id="61444" name="TextBox 4"/>
          <p:cNvSpPr txBox="1">
            <a:spLocks noChangeArrowheads="1"/>
          </p:cNvSpPr>
          <p:nvPr/>
        </p:nvSpPr>
        <p:spPr bwMode="auto">
          <a:xfrm>
            <a:off x="228600" y="4343400"/>
            <a:ext cx="3657600" cy="2032000"/>
          </a:xfrm>
          <a:prstGeom prst="rect">
            <a:avLst/>
          </a:prstGeom>
          <a:noFill/>
          <a:ln w="9525">
            <a:noFill/>
            <a:miter lim="800000"/>
            <a:headEnd/>
            <a:tailEnd/>
          </a:ln>
        </p:spPr>
        <p:txBody>
          <a:bodyPr>
            <a:spAutoFit/>
          </a:bodyPr>
          <a:lstStyle/>
          <a:p>
            <a:r>
              <a:rPr lang="en-US" b="1">
                <a:latin typeface="Constantia" pitchFamily="18" charset="0"/>
              </a:rPr>
              <a:t>But…</a:t>
            </a:r>
            <a:endParaRPr lang="en-US">
              <a:latin typeface="Constantia" pitchFamily="18" charset="0"/>
            </a:endParaRPr>
          </a:p>
          <a:p>
            <a:r>
              <a:rPr lang="en-US">
                <a:latin typeface="Constantia" pitchFamily="18" charset="0"/>
              </a:rPr>
              <a:t>if we blow on a </a:t>
            </a:r>
            <a:r>
              <a:rPr lang="en-US" u="sng">
                <a:latin typeface="Constantia" pitchFamily="18" charset="0"/>
              </a:rPr>
              <a:t>straight</a:t>
            </a:r>
            <a:r>
              <a:rPr lang="en-US">
                <a:latin typeface="Constantia" pitchFamily="18" charset="0"/>
              </a:rPr>
              <a:t> surface, the paper is not deflected to the side.</a:t>
            </a:r>
          </a:p>
          <a:p>
            <a:endParaRPr lang="en-US">
              <a:latin typeface="Constantia" pitchFamily="18" charset="0"/>
            </a:endParaRPr>
          </a:p>
          <a:p>
            <a:r>
              <a:rPr lang="en-US">
                <a:latin typeface="Constantia" pitchFamily="18" charset="0"/>
              </a:rPr>
              <a:t>SO IT HAS TO BE A CURVED SURFACE!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1"/>
          </p:nvPr>
        </p:nvSpPr>
        <p:spPr>
          <a:xfrm>
            <a:off x="685800" y="838200"/>
            <a:ext cx="7772400" cy="5257800"/>
          </a:xfrm>
        </p:spPr>
        <p:txBody>
          <a:bodyPr/>
          <a:lstStyle/>
          <a:p>
            <a:r>
              <a:rPr lang="en-US" smtClean="0"/>
              <a:t>The curvature of the wing causes the change in air pressure because it pulls some of the air upwards, which reduces pressure, and forces the rest beneath it, creating higher pressure. </a:t>
            </a:r>
          </a:p>
        </p:txBody>
      </p:sp>
      <p:pic>
        <p:nvPicPr>
          <p:cNvPr id="4" name="Picture 3" descr="302px-Streamlines_around_a_NACA_0012.svg.png"/>
          <p:cNvPicPr>
            <a:picLocks noChangeAspect="1"/>
          </p:cNvPicPr>
          <p:nvPr/>
        </p:nvPicPr>
        <p:blipFill>
          <a:blip r:embed="rId2"/>
          <a:stretch>
            <a:fillRect/>
          </a:stretch>
        </p:blipFill>
        <p:spPr>
          <a:xfrm>
            <a:off x="2743200" y="3048000"/>
            <a:ext cx="3835400" cy="2082800"/>
          </a:xfrm>
          <a:prstGeom prst="rect">
            <a:avLst/>
          </a:prstGeom>
          <a:solidFill>
            <a:srgbClr val="FFFFFF"/>
          </a:solidFill>
          <a:effectLst>
            <a:outerShdw blurRad="50800" dist="38100" dir="2700000">
              <a:srgbClr val="000000">
                <a:alpha val="43000"/>
              </a:srgbClr>
            </a:outerShdw>
          </a:effectLst>
        </p:spPr>
      </p:pic>
      <p:sp>
        <p:nvSpPr>
          <p:cNvPr id="63491" name="Rectangle 4"/>
          <p:cNvSpPr>
            <a:spLocks noChangeArrowheads="1"/>
          </p:cNvSpPr>
          <p:nvPr/>
        </p:nvSpPr>
        <p:spPr bwMode="auto">
          <a:xfrm>
            <a:off x="3733800" y="5257800"/>
            <a:ext cx="2779713" cy="307975"/>
          </a:xfrm>
          <a:prstGeom prst="rect">
            <a:avLst/>
          </a:prstGeom>
          <a:noFill/>
          <a:ln w="9525">
            <a:noFill/>
            <a:miter lim="800000"/>
            <a:headEnd/>
            <a:tailEnd/>
          </a:ln>
        </p:spPr>
        <p:txBody>
          <a:bodyPr wrap="none">
            <a:spAutoFit/>
          </a:bodyPr>
          <a:lstStyle/>
          <a:p>
            <a:r>
              <a:rPr lang="en-US" sz="1400">
                <a:latin typeface="Constantia" pitchFamily="18" charset="0"/>
              </a:rPr>
              <a:t>http://en.wikipedia.org/wiki/Airfoil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609600" y="609600"/>
            <a:ext cx="8432800" cy="1016000"/>
          </a:xfrm>
          <a:prstGeom prst="rect">
            <a:avLst/>
          </a:prstGeom>
          <a:noFill/>
          <a:ln w="9525">
            <a:noFill/>
            <a:miter lim="800000"/>
            <a:headEnd/>
            <a:tailEnd/>
          </a:ln>
        </p:spPr>
        <p:txBody>
          <a:bodyPr wrap="none">
            <a:spAutoFit/>
          </a:bodyPr>
          <a:lstStyle/>
          <a:p>
            <a:r>
              <a:rPr lang="en-US" sz="2800">
                <a:latin typeface="Constantia" pitchFamily="18" charset="0"/>
              </a:rPr>
              <a:t>But Physicists also look to </a:t>
            </a:r>
            <a:r>
              <a:rPr lang="en-US" sz="3200" b="1">
                <a:latin typeface="Constantia" pitchFamily="18" charset="0"/>
              </a:rPr>
              <a:t>Newton’s Third Law:</a:t>
            </a:r>
            <a:endParaRPr lang="en-US" sz="2800" b="1">
              <a:latin typeface="Constantia" pitchFamily="18" charset="0"/>
            </a:endParaRPr>
          </a:p>
          <a:p>
            <a:r>
              <a:rPr lang="en-US" sz="2800">
                <a:latin typeface="Constantia" pitchFamily="18" charset="0"/>
              </a:rPr>
              <a:t> </a:t>
            </a:r>
            <a:r>
              <a:rPr lang="en-US" sz="2000">
                <a:latin typeface="Constantia" pitchFamily="18" charset="0"/>
              </a:rPr>
              <a:t>All forces in the universe occur in equal but oppositely directed pairs. </a:t>
            </a:r>
            <a:endParaRPr lang="en-US" sz="2800">
              <a:latin typeface="Constantia" pitchFamily="18" charset="0"/>
            </a:endParaRPr>
          </a:p>
        </p:txBody>
      </p:sp>
      <p:sp>
        <p:nvSpPr>
          <p:cNvPr id="64514" name="TextBox 3"/>
          <p:cNvSpPr txBox="1">
            <a:spLocks noChangeArrowheads="1"/>
          </p:cNvSpPr>
          <p:nvPr/>
        </p:nvSpPr>
        <p:spPr bwMode="auto">
          <a:xfrm>
            <a:off x="427038" y="5867400"/>
            <a:ext cx="8716962" cy="461963"/>
          </a:xfrm>
          <a:prstGeom prst="rect">
            <a:avLst/>
          </a:prstGeom>
          <a:noFill/>
          <a:ln w="9525">
            <a:noFill/>
            <a:miter lim="800000"/>
            <a:headEnd/>
            <a:tailEnd/>
          </a:ln>
        </p:spPr>
        <p:txBody>
          <a:bodyPr wrap="none">
            <a:spAutoFit/>
          </a:bodyPr>
          <a:lstStyle/>
          <a:p>
            <a:r>
              <a:rPr lang="en-US" sz="2400">
                <a:latin typeface="Constantia" pitchFamily="18" charset="0"/>
              </a:rPr>
              <a:t>Air is deflected downward; therefore the opposing force is “lift.”</a:t>
            </a:r>
          </a:p>
        </p:txBody>
      </p:sp>
      <p:pic>
        <p:nvPicPr>
          <p:cNvPr id="6" name="Picture 5" descr="weight3.gif"/>
          <p:cNvPicPr>
            <a:picLocks noChangeAspect="1"/>
          </p:cNvPicPr>
          <p:nvPr/>
        </p:nvPicPr>
        <p:blipFill>
          <a:blip r:embed="rId3"/>
          <a:stretch>
            <a:fillRect/>
          </a:stretch>
        </p:blipFill>
        <p:spPr>
          <a:xfrm>
            <a:off x="2139950" y="1689100"/>
            <a:ext cx="4864100" cy="3479800"/>
          </a:xfrm>
          <a:prstGeom prst="rect">
            <a:avLst/>
          </a:prstGeom>
          <a:effectLst>
            <a:outerShdw blurRad="50800" dist="38100" dir="2700000">
              <a:srgbClr val="000000">
                <a:alpha val="43000"/>
              </a:srgbClr>
            </a:outerShdw>
          </a:effectLst>
        </p:spPr>
      </p:pic>
      <p:sp>
        <p:nvSpPr>
          <p:cNvPr id="64516" name="Rectangle 6"/>
          <p:cNvSpPr>
            <a:spLocks noChangeArrowheads="1"/>
          </p:cNvSpPr>
          <p:nvPr/>
        </p:nvSpPr>
        <p:spPr bwMode="auto">
          <a:xfrm>
            <a:off x="2133600" y="5181600"/>
            <a:ext cx="4572000" cy="261938"/>
          </a:xfrm>
          <a:prstGeom prst="rect">
            <a:avLst/>
          </a:prstGeom>
          <a:noFill/>
          <a:ln w="9525">
            <a:noFill/>
            <a:miter lim="800000"/>
            <a:headEnd/>
            <a:tailEnd/>
          </a:ln>
        </p:spPr>
        <p:txBody>
          <a:bodyPr>
            <a:spAutoFit/>
          </a:bodyPr>
          <a:lstStyle/>
          <a:p>
            <a:r>
              <a:rPr lang="en-US" sz="1100">
                <a:latin typeface="Constantia" pitchFamily="18" charset="0"/>
              </a:rPr>
              <a:t>http://labman.phys.utk.edu/phys221/modules/m9/turbulence.htm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1"/>
          <p:cNvSpPr txBox="1">
            <a:spLocks noChangeArrowheads="1"/>
          </p:cNvSpPr>
          <p:nvPr/>
        </p:nvSpPr>
        <p:spPr bwMode="auto">
          <a:xfrm>
            <a:off x="1752600" y="609600"/>
            <a:ext cx="5813425" cy="523875"/>
          </a:xfrm>
          <a:prstGeom prst="rect">
            <a:avLst/>
          </a:prstGeom>
          <a:noFill/>
          <a:ln w="9525">
            <a:noFill/>
            <a:miter lim="800000"/>
            <a:headEnd/>
            <a:tailEnd/>
          </a:ln>
        </p:spPr>
        <p:txBody>
          <a:bodyPr wrap="none">
            <a:spAutoFit/>
          </a:bodyPr>
          <a:lstStyle/>
          <a:p>
            <a:r>
              <a:rPr lang="en-US" sz="2800">
                <a:latin typeface="Constantia" pitchFamily="18" charset="0"/>
              </a:rPr>
              <a:t>So which is correct? Probably both.</a:t>
            </a:r>
          </a:p>
        </p:txBody>
      </p:sp>
      <p:pic>
        <p:nvPicPr>
          <p:cNvPr id="3" name="Picture 2" descr="airattack.gif"/>
          <p:cNvPicPr>
            <a:picLocks noChangeAspect="1"/>
          </p:cNvPicPr>
          <p:nvPr/>
        </p:nvPicPr>
        <p:blipFill>
          <a:blip r:embed="rId3"/>
          <a:stretch>
            <a:fillRect/>
          </a:stretch>
        </p:blipFill>
        <p:spPr>
          <a:xfrm>
            <a:off x="2038350" y="1574800"/>
            <a:ext cx="5067300" cy="3708400"/>
          </a:xfrm>
          <a:prstGeom prst="rect">
            <a:avLst/>
          </a:prstGeom>
          <a:solidFill>
            <a:srgbClr val="FFFFFF"/>
          </a:solidFill>
          <a:effectLst>
            <a:outerShdw blurRad="50800" dist="38100" dir="2700000">
              <a:srgbClr val="000000">
                <a:alpha val="43000"/>
              </a:srgbClr>
            </a:outerShdw>
          </a:effectLst>
        </p:spPr>
      </p:pic>
      <p:sp>
        <p:nvSpPr>
          <p:cNvPr id="66563" name="Rectangle 3"/>
          <p:cNvSpPr>
            <a:spLocks noChangeArrowheads="1"/>
          </p:cNvSpPr>
          <p:nvPr/>
        </p:nvSpPr>
        <p:spPr bwMode="auto">
          <a:xfrm>
            <a:off x="2133600" y="5334000"/>
            <a:ext cx="4572000" cy="261938"/>
          </a:xfrm>
          <a:prstGeom prst="rect">
            <a:avLst/>
          </a:prstGeom>
          <a:noFill/>
          <a:ln w="9525">
            <a:noFill/>
            <a:miter lim="800000"/>
            <a:headEnd/>
            <a:tailEnd/>
          </a:ln>
        </p:spPr>
        <p:txBody>
          <a:bodyPr>
            <a:spAutoFit/>
          </a:bodyPr>
          <a:lstStyle/>
          <a:p>
            <a:r>
              <a:rPr lang="en-US" sz="1100">
                <a:latin typeface="Constantia" pitchFamily="18" charset="0"/>
              </a:rPr>
              <a:t>http://hyperphysics.phy-astr.gsu.edu/hbase/fluids/angatt.html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p:spPr>
        <p:txBody>
          <a:bodyPr wrap="none" anchor="ctr"/>
          <a:lstStyle/>
          <a:p>
            <a:pPr algn="ctr"/>
            <a:endParaRPr lang="en-US">
              <a:solidFill>
                <a:schemeClr val="accent1"/>
              </a:solidFill>
              <a:latin typeface="Constantia" pitchFamily="18" charset="0"/>
            </a:endParaRPr>
          </a:p>
        </p:txBody>
      </p:sp>
      <p:pic>
        <p:nvPicPr>
          <p:cNvPr id="150533" name="Picture 5" descr="AeroshellTeam_1"/>
          <p:cNvPicPr>
            <a:picLocks noChangeAspect="1" noChangeArrowheads="1"/>
          </p:cNvPicPr>
          <p:nvPr/>
        </p:nvPicPr>
        <p:blipFill>
          <a:blip r:embed="rId3"/>
          <a:srcRect/>
          <a:stretch>
            <a:fillRect/>
          </a:stretch>
        </p:blipFill>
        <p:spPr bwMode="auto">
          <a:xfrm>
            <a:off x="914400" y="1676400"/>
            <a:ext cx="7519988" cy="4902200"/>
          </a:xfrm>
          <a:prstGeom prst="rect">
            <a:avLst/>
          </a:prstGeom>
          <a:noFill/>
          <a:effectLst>
            <a:outerShdw blurRad="63500" dist="107763" dir="2700000" algn="ctr" rotWithShape="0">
              <a:srgbClr val="000000">
                <a:alpha val="74998"/>
              </a:srgbClr>
            </a:outerShdw>
          </a:effectLst>
        </p:spPr>
      </p:pic>
      <p:sp>
        <p:nvSpPr>
          <p:cNvPr id="68611" name="Rectangle 8"/>
          <p:cNvSpPr>
            <a:spLocks noGrp="1" noChangeArrowheads="1"/>
          </p:cNvSpPr>
          <p:nvPr>
            <p:ph type="title"/>
          </p:nvPr>
        </p:nvSpPr>
        <p:spPr>
          <a:xfrm>
            <a:off x="685800" y="304800"/>
            <a:ext cx="7772400" cy="1143000"/>
          </a:xfrm>
        </p:spPr>
        <p:txBody>
          <a:bodyPr/>
          <a:lstStyle/>
          <a:p>
            <a:r>
              <a:rPr lang="en-US" smtClean="0">
                <a:solidFill>
                  <a:schemeClr val="bg1"/>
                </a:solidFill>
              </a:rPr>
              <a:t>Aircraft Design: Wing shapes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cadets2"/>
          <p:cNvPicPr>
            <a:picLocks noChangeAspect="1" noChangeArrowheads="1"/>
          </p:cNvPicPr>
          <p:nvPr/>
        </p:nvPicPr>
        <p:blipFill>
          <a:blip r:embed="rId3"/>
          <a:srcRect/>
          <a:stretch>
            <a:fillRect/>
          </a:stretch>
        </p:blipFill>
        <p:spPr bwMode="auto">
          <a:xfrm>
            <a:off x="360363" y="2719388"/>
            <a:ext cx="1651000" cy="1270000"/>
          </a:xfrm>
          <a:prstGeom prst="rect">
            <a:avLst/>
          </a:prstGeom>
          <a:noFill/>
          <a:ln w="9525">
            <a:solidFill>
              <a:srgbClr val="000000"/>
            </a:solidFill>
            <a:miter lim="800000"/>
            <a:headEnd/>
            <a:tailEnd/>
          </a:ln>
        </p:spPr>
      </p:pic>
      <p:pic>
        <p:nvPicPr>
          <p:cNvPr id="30722" name="Picture 2" descr="propnow"/>
          <p:cNvPicPr>
            <a:picLocks noChangeAspect="1" noChangeArrowheads="1"/>
          </p:cNvPicPr>
          <p:nvPr/>
        </p:nvPicPr>
        <p:blipFill>
          <a:blip r:embed="rId4">
            <a:clrChange>
              <a:clrFrom>
                <a:srgbClr val="09FC04"/>
              </a:clrFrom>
              <a:clrTo>
                <a:srgbClr val="09FC04">
                  <a:alpha val="0"/>
                </a:srgbClr>
              </a:clrTo>
            </a:clrChange>
          </a:blip>
          <a:srcRect l="2777" r="5554" b="2928"/>
          <a:stretch>
            <a:fillRect/>
          </a:stretch>
        </p:blipFill>
        <p:spPr bwMode="auto">
          <a:xfrm>
            <a:off x="4938713" y="2928938"/>
            <a:ext cx="968375" cy="850900"/>
          </a:xfrm>
          <a:prstGeom prst="rect">
            <a:avLst/>
          </a:prstGeom>
          <a:noFill/>
          <a:ln w="9525">
            <a:noFill/>
            <a:miter lim="800000"/>
            <a:headEnd/>
            <a:tailEnd/>
          </a:ln>
        </p:spPr>
      </p:pic>
      <p:sp>
        <p:nvSpPr>
          <p:cNvPr id="516103" name="Rectangle 7"/>
          <p:cNvSpPr>
            <a:spLocks noChangeArrowheads="1"/>
          </p:cNvSpPr>
          <p:nvPr/>
        </p:nvSpPr>
        <p:spPr bwMode="auto">
          <a:xfrm>
            <a:off x="2586038" y="3171825"/>
            <a:ext cx="1949450" cy="366713"/>
          </a:xfrm>
          <a:prstGeom prst="rect">
            <a:avLst/>
          </a:prstGeom>
          <a:noFill/>
          <a:ln w="9525">
            <a:noFill/>
            <a:miter lim="800000"/>
            <a:headEnd/>
            <a:tailEnd/>
          </a:ln>
          <a:effectLst/>
        </p:spPr>
        <p:txBody>
          <a:bodyPr wrap="none" lIns="91431" tIns="45715" rIns="91431" bIns="45715">
            <a:spAutoFit/>
          </a:bodyPr>
          <a:lstStyle/>
          <a:p>
            <a:pPr fontAlgn="auto">
              <a:spcBef>
                <a:spcPts val="0"/>
              </a:spcBef>
              <a:spcAft>
                <a:spcPts val="0"/>
              </a:spcAft>
              <a:defRPr/>
            </a:pPr>
            <a:r>
              <a:rPr lang="en-US">
                <a:solidFill>
                  <a:schemeClr val="bg1"/>
                </a:solidFill>
                <a:effectLst>
                  <a:outerShdw blurRad="38100" dist="38100" dir="2700000" algn="tl">
                    <a:srgbClr val="000000"/>
                  </a:outerShdw>
                </a:effectLst>
                <a:latin typeface="+mn-lt"/>
              </a:rPr>
              <a:t>Cadet Programs</a:t>
            </a:r>
          </a:p>
        </p:txBody>
      </p:sp>
      <p:sp>
        <p:nvSpPr>
          <p:cNvPr id="516108" name="Rectangle 12"/>
          <p:cNvSpPr>
            <a:spLocks noChangeArrowheads="1"/>
          </p:cNvSpPr>
          <p:nvPr/>
        </p:nvSpPr>
        <p:spPr bwMode="auto">
          <a:xfrm>
            <a:off x="5943600" y="2819400"/>
            <a:ext cx="2859088" cy="1069975"/>
          </a:xfrm>
          <a:prstGeom prst="rect">
            <a:avLst/>
          </a:prstGeom>
          <a:noFill/>
          <a:ln w="50800">
            <a:noFill/>
            <a:miter lim="800000"/>
            <a:headEnd/>
            <a:tailEnd/>
          </a:ln>
          <a:effectLst/>
        </p:spPr>
        <p:txBody>
          <a:bodyPr lIns="91431" tIns="45715" rIns="91431" bIns="45715">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latin typeface="+mn-lt"/>
              </a:rPr>
              <a:t>Leadership</a:t>
            </a:r>
          </a:p>
          <a:p>
            <a:pPr fontAlgn="auto">
              <a:spcBef>
                <a:spcPts val="0"/>
              </a:spcBef>
              <a:spcAft>
                <a:spcPts val="0"/>
              </a:spcAft>
              <a:defRPr/>
            </a:pPr>
            <a:r>
              <a:rPr lang="en-US" sz="1600">
                <a:solidFill>
                  <a:schemeClr val="bg1"/>
                </a:solidFill>
                <a:effectLst>
                  <a:outerShdw blurRad="38100" dist="38100" dir="2700000" algn="tl">
                    <a:srgbClr val="000000"/>
                  </a:outerShdw>
                </a:effectLst>
                <a:latin typeface="+mn-lt"/>
              </a:rPr>
              <a:t>Physical Fitness</a:t>
            </a:r>
          </a:p>
          <a:p>
            <a:pPr fontAlgn="auto">
              <a:spcBef>
                <a:spcPts val="0"/>
              </a:spcBef>
              <a:spcAft>
                <a:spcPts val="0"/>
              </a:spcAft>
              <a:defRPr/>
            </a:pPr>
            <a:r>
              <a:rPr lang="en-US" sz="1600">
                <a:solidFill>
                  <a:schemeClr val="bg1"/>
                </a:solidFill>
                <a:effectLst>
                  <a:outerShdw blurRad="38100" dist="38100" dir="2700000" algn="tl">
                    <a:srgbClr val="000000"/>
                  </a:outerShdw>
                </a:effectLst>
                <a:latin typeface="+mn-lt"/>
              </a:rPr>
              <a:t>Activities</a:t>
            </a:r>
          </a:p>
          <a:p>
            <a:pPr fontAlgn="auto">
              <a:spcBef>
                <a:spcPts val="0"/>
              </a:spcBef>
              <a:spcAft>
                <a:spcPts val="0"/>
              </a:spcAft>
              <a:defRPr/>
            </a:pPr>
            <a:r>
              <a:rPr lang="en-US" sz="1600">
                <a:solidFill>
                  <a:schemeClr val="bg1"/>
                </a:solidFill>
                <a:effectLst>
                  <a:outerShdw blurRad="38100" dist="38100" dir="2700000" algn="tl">
                    <a:srgbClr val="000000"/>
                  </a:outerShdw>
                </a:effectLst>
                <a:latin typeface="+mn-lt"/>
              </a:rPr>
              <a:t>CAP School Program</a:t>
            </a:r>
          </a:p>
        </p:txBody>
      </p:sp>
      <p:sp>
        <p:nvSpPr>
          <p:cNvPr id="30725" name="Text Box 25"/>
          <p:cNvSpPr txBox="1">
            <a:spLocks noChangeArrowheads="1"/>
          </p:cNvSpPr>
          <p:nvPr/>
        </p:nvSpPr>
        <p:spPr bwMode="auto">
          <a:xfrm>
            <a:off x="1905000" y="304800"/>
            <a:ext cx="5711825" cy="523875"/>
          </a:xfrm>
          <a:prstGeom prst="rect">
            <a:avLst/>
          </a:prstGeom>
          <a:noFill/>
          <a:ln w="50800">
            <a:noFill/>
            <a:miter lim="800000"/>
            <a:headEnd/>
            <a:tailEnd/>
          </a:ln>
        </p:spPr>
        <p:txBody>
          <a:bodyPr>
            <a:spAutoFit/>
          </a:bodyPr>
          <a:lstStyle/>
          <a:p>
            <a:pPr>
              <a:spcBef>
                <a:spcPct val="50000"/>
              </a:spcBef>
            </a:pPr>
            <a:r>
              <a:rPr lang="en-US" sz="2800">
                <a:solidFill>
                  <a:srgbClr val="FFFFFF"/>
                </a:solidFill>
              </a:rPr>
              <a:t>Civil Air Patrol’s Three Missions</a:t>
            </a:r>
          </a:p>
        </p:txBody>
      </p:sp>
      <p:pic>
        <p:nvPicPr>
          <p:cNvPr id="30726" name="Picture 5" descr="etech2"/>
          <p:cNvPicPr>
            <a:picLocks noChangeAspect="1" noChangeArrowheads="1"/>
          </p:cNvPicPr>
          <p:nvPr/>
        </p:nvPicPr>
        <p:blipFill>
          <a:blip r:embed="rId5"/>
          <a:srcRect/>
          <a:stretch>
            <a:fillRect/>
          </a:stretch>
        </p:blipFill>
        <p:spPr bwMode="auto">
          <a:xfrm>
            <a:off x="381000" y="4267200"/>
            <a:ext cx="1635125" cy="1319213"/>
          </a:xfrm>
          <a:prstGeom prst="rect">
            <a:avLst/>
          </a:prstGeom>
          <a:noFill/>
          <a:ln w="9525">
            <a:solidFill>
              <a:srgbClr val="000000"/>
            </a:solidFill>
            <a:miter lim="800000"/>
            <a:headEnd/>
            <a:tailEnd/>
          </a:ln>
        </p:spPr>
      </p:pic>
      <p:sp>
        <p:nvSpPr>
          <p:cNvPr id="8" name="Text Box 9"/>
          <p:cNvSpPr txBox="1">
            <a:spLocks noChangeArrowheads="1"/>
          </p:cNvSpPr>
          <p:nvPr/>
        </p:nvSpPr>
        <p:spPr bwMode="auto">
          <a:xfrm>
            <a:off x="2303463" y="4743450"/>
            <a:ext cx="2667000" cy="366713"/>
          </a:xfrm>
          <a:prstGeom prst="rect">
            <a:avLst/>
          </a:prstGeom>
          <a:noFill/>
          <a:ln w="9525">
            <a:noFill/>
            <a:miter lim="800000"/>
            <a:headEnd/>
            <a:tailEnd/>
          </a:ln>
          <a:effectLst/>
        </p:spPr>
        <p:txBody>
          <a:bodyPr lIns="91431" tIns="45715" rIns="91431" bIns="45715">
            <a:spAutoFit/>
          </a:bodyPr>
          <a:lstStyle/>
          <a:p>
            <a:pPr fontAlgn="auto">
              <a:spcBef>
                <a:spcPct val="50000"/>
              </a:spcBef>
              <a:spcAft>
                <a:spcPts val="0"/>
              </a:spcAft>
              <a:defRPr/>
            </a:pPr>
            <a:r>
              <a:rPr lang="en-US">
                <a:solidFill>
                  <a:schemeClr val="bg1"/>
                </a:solidFill>
                <a:effectLst>
                  <a:outerShdw blurRad="38100" dist="38100" dir="2700000" algn="tl">
                    <a:srgbClr val="000000"/>
                  </a:outerShdw>
                </a:effectLst>
                <a:latin typeface="+mn-lt"/>
              </a:rPr>
              <a:t>Aerospace Education</a:t>
            </a:r>
          </a:p>
        </p:txBody>
      </p:sp>
      <p:sp>
        <p:nvSpPr>
          <p:cNvPr id="9" name="Rectangle 13"/>
          <p:cNvSpPr>
            <a:spLocks noChangeArrowheads="1"/>
          </p:cNvSpPr>
          <p:nvPr/>
        </p:nvSpPr>
        <p:spPr bwMode="auto">
          <a:xfrm>
            <a:off x="6096000" y="4452938"/>
            <a:ext cx="3048000" cy="1069975"/>
          </a:xfrm>
          <a:prstGeom prst="rect">
            <a:avLst/>
          </a:prstGeom>
          <a:noFill/>
          <a:ln w="50800">
            <a:noFill/>
            <a:miter lim="800000"/>
            <a:headEnd/>
            <a:tailEnd/>
          </a:ln>
          <a:effectLst/>
        </p:spPr>
        <p:txBody>
          <a:bodyPr lIns="91431" tIns="45715" rIns="91431" bIns="45715">
            <a:spAutoFit/>
          </a:bodyPr>
          <a:lstStyle/>
          <a:p>
            <a:pPr fontAlgn="auto">
              <a:spcBef>
                <a:spcPts val="0"/>
              </a:spcBef>
              <a:spcAft>
                <a:spcPts val="0"/>
              </a:spcAft>
              <a:defRPr/>
            </a:pPr>
            <a:r>
              <a:rPr lang="en-US" sz="1600" dirty="0">
                <a:solidFill>
                  <a:schemeClr val="bg1"/>
                </a:solidFill>
                <a:effectLst>
                  <a:outerShdw blurRad="38100" dist="38100" dir="2700000" algn="tl">
                    <a:srgbClr val="000000"/>
                  </a:outerShdw>
                </a:effectLst>
                <a:latin typeface="+mn-lt"/>
              </a:rPr>
              <a:t>CAP Members</a:t>
            </a:r>
          </a:p>
          <a:p>
            <a:pPr fontAlgn="auto">
              <a:spcBef>
                <a:spcPts val="0"/>
              </a:spcBef>
              <a:spcAft>
                <a:spcPts val="0"/>
              </a:spcAft>
              <a:defRPr/>
            </a:pPr>
            <a:r>
              <a:rPr lang="en-US" sz="1600" dirty="0">
                <a:solidFill>
                  <a:schemeClr val="bg1"/>
                </a:solidFill>
                <a:effectLst>
                  <a:outerShdw blurRad="38100" dist="38100" dir="2700000" algn="tl">
                    <a:srgbClr val="000000"/>
                  </a:outerShdw>
                </a:effectLst>
                <a:latin typeface="+mn-lt"/>
              </a:rPr>
              <a:t>AE Members</a:t>
            </a:r>
          </a:p>
          <a:p>
            <a:pPr fontAlgn="auto">
              <a:spcBef>
                <a:spcPts val="0"/>
              </a:spcBef>
              <a:spcAft>
                <a:spcPts val="0"/>
              </a:spcAft>
              <a:defRPr/>
            </a:pPr>
            <a:r>
              <a:rPr lang="en-US" sz="1600" dirty="0">
                <a:solidFill>
                  <a:schemeClr val="bg1"/>
                </a:solidFill>
                <a:effectLst>
                  <a:outerShdw blurRad="38100" dist="38100" dir="2700000" algn="tl">
                    <a:srgbClr val="000000"/>
                  </a:outerShdw>
                </a:effectLst>
                <a:latin typeface="+mn-lt"/>
              </a:rPr>
              <a:t>General Public</a:t>
            </a:r>
          </a:p>
          <a:p>
            <a:pPr fontAlgn="auto">
              <a:spcBef>
                <a:spcPts val="0"/>
              </a:spcBef>
              <a:spcAft>
                <a:spcPts val="0"/>
              </a:spcAft>
              <a:defRPr/>
            </a:pPr>
            <a:r>
              <a:rPr lang="en-US" sz="1600" dirty="0">
                <a:solidFill>
                  <a:schemeClr val="bg1"/>
                </a:solidFill>
                <a:effectLst>
                  <a:outerShdw blurRad="38100" dist="38100" dir="2700000" algn="tl">
                    <a:srgbClr val="000000"/>
                  </a:outerShdw>
                </a:effectLst>
                <a:latin typeface="+mn-lt"/>
              </a:rPr>
              <a:t>AFROTC Flights</a:t>
            </a:r>
          </a:p>
        </p:txBody>
      </p:sp>
      <p:pic>
        <p:nvPicPr>
          <p:cNvPr id="30729" name="Picture 16" descr="propnow"/>
          <p:cNvPicPr>
            <a:picLocks noChangeAspect="1" noChangeArrowheads="1"/>
          </p:cNvPicPr>
          <p:nvPr/>
        </p:nvPicPr>
        <p:blipFill>
          <a:blip r:embed="rId6">
            <a:clrChange>
              <a:clrFrom>
                <a:srgbClr val="09FC04"/>
              </a:clrFrom>
              <a:clrTo>
                <a:srgbClr val="09FC04">
                  <a:alpha val="0"/>
                </a:srgbClr>
              </a:clrTo>
            </a:clrChange>
          </a:blip>
          <a:srcRect l="2777" r="5554" b="2928"/>
          <a:stretch>
            <a:fillRect/>
          </a:stretch>
        </p:blipFill>
        <p:spPr bwMode="auto">
          <a:xfrm>
            <a:off x="5024438" y="4510088"/>
            <a:ext cx="949325" cy="835025"/>
          </a:xfrm>
          <a:prstGeom prst="rect">
            <a:avLst/>
          </a:prstGeom>
          <a:noFill/>
          <a:ln w="9525">
            <a:noFill/>
            <a:miter lim="800000"/>
            <a:headEnd/>
            <a:tailEnd/>
          </a:ln>
        </p:spPr>
      </p:pic>
      <p:pic>
        <p:nvPicPr>
          <p:cNvPr id="30730" name="Picture 7" descr="upside plane"/>
          <p:cNvPicPr>
            <a:picLocks noChangeAspect="1" noChangeArrowheads="1"/>
          </p:cNvPicPr>
          <p:nvPr/>
        </p:nvPicPr>
        <p:blipFill>
          <a:blip r:embed="rId7"/>
          <a:srcRect/>
          <a:stretch>
            <a:fillRect/>
          </a:stretch>
        </p:blipFill>
        <p:spPr bwMode="auto">
          <a:xfrm>
            <a:off x="381000" y="1143000"/>
            <a:ext cx="1619250" cy="1416050"/>
          </a:xfrm>
          <a:prstGeom prst="rect">
            <a:avLst/>
          </a:prstGeom>
          <a:noFill/>
          <a:ln w="9525">
            <a:solidFill>
              <a:srgbClr val="000000"/>
            </a:solidFill>
            <a:miter lim="800000"/>
            <a:headEnd/>
            <a:tailEnd/>
          </a:ln>
        </p:spPr>
      </p:pic>
      <p:sp>
        <p:nvSpPr>
          <p:cNvPr id="12" name="Rectangle 11"/>
          <p:cNvSpPr>
            <a:spLocks noChangeArrowheads="1"/>
          </p:cNvSpPr>
          <p:nvPr/>
        </p:nvSpPr>
        <p:spPr bwMode="auto">
          <a:xfrm>
            <a:off x="2355850" y="1666875"/>
            <a:ext cx="2420938" cy="366713"/>
          </a:xfrm>
          <a:prstGeom prst="rect">
            <a:avLst/>
          </a:prstGeom>
          <a:noFill/>
          <a:ln w="9525">
            <a:noFill/>
            <a:miter lim="800000"/>
            <a:headEnd/>
            <a:tailEnd/>
          </a:ln>
          <a:effectLst/>
        </p:spPr>
        <p:txBody>
          <a:bodyPr wrap="none" lIns="91431" tIns="45715" rIns="91431" bIns="45715">
            <a:spAutoFit/>
          </a:bodyPr>
          <a:lstStyle/>
          <a:p>
            <a:pPr fontAlgn="auto">
              <a:spcBef>
                <a:spcPts val="0"/>
              </a:spcBef>
              <a:spcAft>
                <a:spcPts val="0"/>
              </a:spcAft>
              <a:defRPr/>
            </a:pPr>
            <a:r>
              <a:rPr lang="en-US">
                <a:solidFill>
                  <a:schemeClr val="bg1"/>
                </a:solidFill>
                <a:effectLst>
                  <a:outerShdw blurRad="38100" dist="38100" dir="2700000" algn="tl">
                    <a:srgbClr val="000000"/>
                  </a:outerShdw>
                </a:effectLst>
                <a:latin typeface="+mn-lt"/>
              </a:rPr>
              <a:t>Emergency Services</a:t>
            </a:r>
          </a:p>
        </p:txBody>
      </p:sp>
      <p:sp>
        <p:nvSpPr>
          <p:cNvPr id="13" name="Rectangle 12"/>
          <p:cNvSpPr>
            <a:spLocks noChangeArrowheads="1"/>
          </p:cNvSpPr>
          <p:nvPr/>
        </p:nvSpPr>
        <p:spPr bwMode="auto">
          <a:xfrm>
            <a:off x="6015038" y="1344613"/>
            <a:ext cx="2728912" cy="1385887"/>
          </a:xfrm>
          <a:prstGeom prst="rect">
            <a:avLst/>
          </a:prstGeom>
          <a:noFill/>
          <a:ln w="50800">
            <a:noFill/>
            <a:miter lim="800000"/>
            <a:headEnd/>
            <a:tailEnd/>
          </a:ln>
          <a:effectLst/>
        </p:spPr>
        <p:txBody>
          <a:bodyPr lIns="91431" tIns="45715" rIns="91431" bIns="45715">
            <a:spAutoFit/>
          </a:bodyPr>
          <a:lstStyle/>
          <a:p>
            <a:pPr fontAlgn="auto">
              <a:spcBef>
                <a:spcPts val="0"/>
              </a:spcBef>
              <a:spcAft>
                <a:spcPts val="0"/>
              </a:spcAft>
              <a:defRPr/>
            </a:pPr>
            <a:r>
              <a:rPr lang="en-US" sz="1700">
                <a:solidFill>
                  <a:schemeClr val="bg1"/>
                </a:solidFill>
                <a:effectLst>
                  <a:outerShdw blurRad="38100" dist="38100" dir="2700000" algn="tl">
                    <a:srgbClr val="000000"/>
                  </a:outerShdw>
                </a:effectLst>
                <a:latin typeface="+mn-lt"/>
              </a:rPr>
              <a:t>SAR/DR</a:t>
            </a:r>
          </a:p>
          <a:p>
            <a:pPr fontAlgn="auto">
              <a:spcBef>
                <a:spcPts val="0"/>
              </a:spcBef>
              <a:spcAft>
                <a:spcPts val="0"/>
              </a:spcAft>
              <a:defRPr/>
            </a:pPr>
            <a:r>
              <a:rPr lang="en-US" sz="1700">
                <a:solidFill>
                  <a:schemeClr val="bg1"/>
                </a:solidFill>
                <a:effectLst>
                  <a:outerShdw blurRad="38100" dist="38100" dir="2700000" algn="tl">
                    <a:srgbClr val="000000"/>
                  </a:outerShdw>
                </a:effectLst>
                <a:latin typeface="+mn-lt"/>
              </a:rPr>
              <a:t>Homeland Security</a:t>
            </a:r>
          </a:p>
          <a:p>
            <a:pPr fontAlgn="auto">
              <a:spcBef>
                <a:spcPts val="0"/>
              </a:spcBef>
              <a:spcAft>
                <a:spcPts val="0"/>
              </a:spcAft>
              <a:defRPr/>
            </a:pPr>
            <a:r>
              <a:rPr lang="en-US" sz="1700">
                <a:solidFill>
                  <a:schemeClr val="bg1"/>
                </a:solidFill>
                <a:effectLst>
                  <a:outerShdw blurRad="38100" dist="38100" dir="2700000" algn="tl">
                    <a:srgbClr val="000000"/>
                  </a:outerShdw>
                </a:effectLst>
                <a:latin typeface="+mn-lt"/>
              </a:rPr>
              <a:t>Counterdrug</a:t>
            </a:r>
          </a:p>
          <a:p>
            <a:pPr fontAlgn="auto">
              <a:spcBef>
                <a:spcPts val="0"/>
              </a:spcBef>
              <a:spcAft>
                <a:spcPts val="0"/>
              </a:spcAft>
              <a:defRPr/>
            </a:pPr>
            <a:r>
              <a:rPr lang="en-US" sz="1700">
                <a:solidFill>
                  <a:schemeClr val="bg1"/>
                </a:solidFill>
                <a:effectLst>
                  <a:outerShdw blurRad="38100" dist="38100" dir="2700000" algn="tl">
                    <a:srgbClr val="000000"/>
                  </a:outerShdw>
                </a:effectLst>
                <a:latin typeface="+mn-lt"/>
              </a:rPr>
              <a:t>Humanitarian Services</a:t>
            </a:r>
          </a:p>
          <a:p>
            <a:pPr fontAlgn="auto">
              <a:spcBef>
                <a:spcPts val="0"/>
              </a:spcBef>
              <a:spcAft>
                <a:spcPts val="0"/>
              </a:spcAft>
              <a:defRPr/>
            </a:pPr>
            <a:endParaRPr lang="en-US" sz="1700">
              <a:solidFill>
                <a:schemeClr val="bg1"/>
              </a:solidFill>
              <a:effectLst>
                <a:outerShdw blurRad="38100" dist="38100" dir="2700000" algn="tl">
                  <a:srgbClr val="000000"/>
                </a:outerShdw>
              </a:effectLst>
              <a:latin typeface="+mn-lt"/>
            </a:endParaRPr>
          </a:p>
        </p:txBody>
      </p:sp>
      <p:pic>
        <p:nvPicPr>
          <p:cNvPr id="30733" name="Picture 17" descr="propnow"/>
          <p:cNvPicPr>
            <a:picLocks noChangeAspect="1" noChangeArrowheads="1"/>
          </p:cNvPicPr>
          <p:nvPr/>
        </p:nvPicPr>
        <p:blipFill>
          <a:blip r:embed="rId8">
            <a:clrChange>
              <a:clrFrom>
                <a:srgbClr val="09FC04"/>
              </a:clrFrom>
              <a:clrTo>
                <a:srgbClr val="09FC04">
                  <a:alpha val="0"/>
                </a:srgbClr>
              </a:clrTo>
            </a:clrChange>
          </a:blip>
          <a:srcRect l="2777" r="5554" b="2928"/>
          <a:stretch>
            <a:fillRect/>
          </a:stretch>
        </p:blipFill>
        <p:spPr bwMode="auto">
          <a:xfrm>
            <a:off x="4935538" y="1417638"/>
            <a:ext cx="987425" cy="868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4"/>
          <p:cNvSpPr txBox="1">
            <a:spLocks noChangeArrowheads="1"/>
          </p:cNvSpPr>
          <p:nvPr/>
        </p:nvSpPr>
        <p:spPr bwMode="auto">
          <a:xfrm>
            <a:off x="4572000" y="5181600"/>
            <a:ext cx="3200400" cy="274638"/>
          </a:xfrm>
          <a:prstGeom prst="rect">
            <a:avLst/>
          </a:prstGeom>
          <a:noFill/>
          <a:ln w="9525">
            <a:noFill/>
            <a:miter lim="800000"/>
            <a:headEnd/>
            <a:tailEnd/>
          </a:ln>
        </p:spPr>
        <p:txBody>
          <a:bodyPr>
            <a:spAutoFit/>
          </a:bodyPr>
          <a:lstStyle/>
          <a:p>
            <a:pPr>
              <a:spcBef>
                <a:spcPct val="50000"/>
              </a:spcBef>
            </a:pPr>
            <a:r>
              <a:rPr lang="en-US" sz="1200">
                <a:latin typeface="Constantia" pitchFamily="18" charset="0"/>
              </a:rPr>
              <a:t>http://www.visitusa.com/planes/232.jpg</a:t>
            </a:r>
          </a:p>
        </p:txBody>
      </p:sp>
      <p:pic>
        <p:nvPicPr>
          <p:cNvPr id="183301" name="Picture 5" descr="232"/>
          <p:cNvPicPr>
            <a:picLocks noChangeAspect="1" noChangeArrowheads="1"/>
          </p:cNvPicPr>
          <p:nvPr/>
        </p:nvPicPr>
        <p:blipFill>
          <a:blip r:embed="rId2"/>
          <a:srcRect/>
          <a:stretch>
            <a:fillRect/>
          </a:stretch>
        </p:blipFill>
        <p:spPr bwMode="auto">
          <a:xfrm>
            <a:off x="1981200" y="1447800"/>
            <a:ext cx="5348288" cy="3697288"/>
          </a:xfrm>
          <a:prstGeom prst="rect">
            <a:avLst/>
          </a:prstGeom>
          <a:noFill/>
          <a:effectLst>
            <a:outerShdw blurRad="63500" dist="107763" dir="2700000" algn="ctr" rotWithShape="0">
              <a:srgbClr val="000000">
                <a:alpha val="74998"/>
              </a:srgbClr>
            </a:outerShdw>
          </a:effectLst>
        </p:spPr>
      </p:pic>
      <p:sp>
        <p:nvSpPr>
          <p:cNvPr id="70659" name="Text Box 6"/>
          <p:cNvSpPr txBox="1">
            <a:spLocks noChangeArrowheads="1"/>
          </p:cNvSpPr>
          <p:nvPr/>
        </p:nvSpPr>
        <p:spPr bwMode="auto">
          <a:xfrm>
            <a:off x="1066800" y="685800"/>
            <a:ext cx="7277100" cy="523875"/>
          </a:xfrm>
          <a:prstGeom prst="rect">
            <a:avLst/>
          </a:prstGeom>
          <a:noFill/>
          <a:ln w="9525">
            <a:noFill/>
            <a:miter lim="800000"/>
            <a:headEnd/>
            <a:tailEnd/>
          </a:ln>
        </p:spPr>
        <p:txBody>
          <a:bodyPr wrap="none">
            <a:spAutoFit/>
          </a:bodyPr>
          <a:lstStyle/>
          <a:p>
            <a:r>
              <a:rPr lang="en-US" sz="2800" i="1">
                <a:latin typeface="Constantia" pitchFamily="18" charset="0"/>
              </a:rPr>
              <a:t>Ever wonder why some wings look like this?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4"/>
          <p:cNvSpPr txBox="1">
            <a:spLocks noChangeArrowheads="1"/>
          </p:cNvSpPr>
          <p:nvPr/>
        </p:nvSpPr>
        <p:spPr bwMode="auto">
          <a:xfrm>
            <a:off x="1066800" y="685800"/>
            <a:ext cx="4264025" cy="523875"/>
          </a:xfrm>
          <a:prstGeom prst="rect">
            <a:avLst/>
          </a:prstGeom>
          <a:noFill/>
          <a:ln w="9525">
            <a:noFill/>
            <a:miter lim="800000"/>
            <a:headEnd/>
            <a:tailEnd/>
          </a:ln>
        </p:spPr>
        <p:txBody>
          <a:bodyPr wrap="none">
            <a:spAutoFit/>
          </a:bodyPr>
          <a:lstStyle/>
          <a:p>
            <a:r>
              <a:rPr lang="en-US" sz="2800" i="1">
                <a:latin typeface="Constantia" pitchFamily="18" charset="0"/>
              </a:rPr>
              <a:t>And others look like this?</a:t>
            </a:r>
          </a:p>
        </p:txBody>
      </p:sp>
      <p:pic>
        <p:nvPicPr>
          <p:cNvPr id="191494" name="Picture 6" descr="Dsc_0679 F6F-5 N4994V right rear in flight l"/>
          <p:cNvPicPr>
            <a:picLocks noChangeAspect="1" noChangeArrowheads="1"/>
          </p:cNvPicPr>
          <p:nvPr/>
        </p:nvPicPr>
        <p:blipFill>
          <a:blip r:embed="rId2"/>
          <a:srcRect/>
          <a:stretch>
            <a:fillRect/>
          </a:stretch>
        </p:blipFill>
        <p:spPr bwMode="auto">
          <a:xfrm>
            <a:off x="990600" y="1295400"/>
            <a:ext cx="7162800" cy="4775200"/>
          </a:xfrm>
          <a:prstGeom prst="rect">
            <a:avLst/>
          </a:prstGeom>
          <a:noFill/>
          <a:effectLst>
            <a:outerShdw blurRad="63500" dist="107763" dir="2700000" algn="ctr" rotWithShape="0">
              <a:srgbClr val="000000">
                <a:alpha val="74998"/>
              </a:srgbClr>
            </a:outerShdw>
          </a:effectLst>
        </p:spPr>
      </p:pic>
      <p:sp>
        <p:nvSpPr>
          <p:cNvPr id="71683" name="Text Box 7"/>
          <p:cNvSpPr txBox="1">
            <a:spLocks noChangeArrowheads="1"/>
          </p:cNvSpPr>
          <p:nvPr/>
        </p:nvSpPr>
        <p:spPr bwMode="auto">
          <a:xfrm>
            <a:off x="6019800" y="6172200"/>
            <a:ext cx="2590800" cy="304800"/>
          </a:xfrm>
          <a:prstGeom prst="rect">
            <a:avLst/>
          </a:prstGeom>
          <a:noFill/>
          <a:ln w="9525">
            <a:noFill/>
            <a:miter lim="800000"/>
            <a:headEnd/>
            <a:tailEnd/>
          </a:ln>
        </p:spPr>
        <p:txBody>
          <a:bodyPr>
            <a:spAutoFit/>
          </a:bodyPr>
          <a:lstStyle/>
          <a:p>
            <a:pPr>
              <a:spcBef>
                <a:spcPct val="50000"/>
              </a:spcBef>
            </a:pPr>
            <a:r>
              <a:rPr lang="en-US" sz="1400">
                <a:solidFill>
                  <a:schemeClr val="tx2"/>
                </a:solidFill>
                <a:latin typeface="Constantia" pitchFamily="18" charset="0"/>
              </a:rPr>
              <a:t>www.air-and-space.com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mtClean="0"/>
              <a:t>Aspect ratio</a:t>
            </a:r>
          </a:p>
        </p:txBody>
      </p:sp>
      <p:sp>
        <p:nvSpPr>
          <p:cNvPr id="72706" name="Rectangle 3"/>
          <p:cNvSpPr>
            <a:spLocks noGrp="1" noChangeArrowheads="1"/>
          </p:cNvSpPr>
          <p:nvPr>
            <p:ph type="body" idx="1"/>
          </p:nvPr>
        </p:nvSpPr>
        <p:spPr/>
        <p:txBody>
          <a:bodyPr/>
          <a:lstStyle/>
          <a:p>
            <a:pPr>
              <a:buFontTx/>
              <a:buNone/>
            </a:pPr>
            <a:r>
              <a:rPr lang="en-US" smtClean="0"/>
              <a:t>AE = Span / Ave. chord</a:t>
            </a:r>
          </a:p>
        </p:txBody>
      </p:sp>
      <p:sp>
        <p:nvSpPr>
          <p:cNvPr id="72707" name="Rectangle 4"/>
          <p:cNvSpPr>
            <a:spLocks noChangeArrowheads="1"/>
          </p:cNvSpPr>
          <p:nvPr/>
        </p:nvSpPr>
        <p:spPr bwMode="auto">
          <a:xfrm>
            <a:off x="2743200" y="2895600"/>
            <a:ext cx="3657600" cy="1447800"/>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72708" name="Rectangle 5"/>
          <p:cNvSpPr>
            <a:spLocks noChangeArrowheads="1"/>
          </p:cNvSpPr>
          <p:nvPr/>
        </p:nvSpPr>
        <p:spPr bwMode="auto">
          <a:xfrm>
            <a:off x="1066800" y="4800600"/>
            <a:ext cx="7315200" cy="762000"/>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72709" name="Text Box 6"/>
          <p:cNvSpPr txBox="1">
            <a:spLocks noChangeArrowheads="1"/>
          </p:cNvSpPr>
          <p:nvPr/>
        </p:nvSpPr>
        <p:spPr bwMode="auto">
          <a:xfrm>
            <a:off x="2133600" y="5943600"/>
            <a:ext cx="5791200" cy="461963"/>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These two wings have same area. </a:t>
            </a:r>
          </a:p>
        </p:txBody>
      </p:sp>
      <p:sp>
        <p:nvSpPr>
          <p:cNvPr id="72710" name="Text Box 7"/>
          <p:cNvSpPr txBox="1">
            <a:spLocks noChangeArrowheads="1"/>
          </p:cNvSpPr>
          <p:nvPr/>
        </p:nvSpPr>
        <p:spPr bwMode="auto">
          <a:xfrm>
            <a:off x="3886200" y="3429000"/>
            <a:ext cx="14478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AR = 4</a:t>
            </a:r>
          </a:p>
        </p:txBody>
      </p:sp>
      <p:sp>
        <p:nvSpPr>
          <p:cNvPr id="72711" name="Text Box 8"/>
          <p:cNvSpPr txBox="1">
            <a:spLocks noChangeArrowheads="1"/>
          </p:cNvSpPr>
          <p:nvPr/>
        </p:nvSpPr>
        <p:spPr bwMode="auto">
          <a:xfrm>
            <a:off x="3962400" y="4953000"/>
            <a:ext cx="14478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AR = 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Aspect Ratio</a:t>
            </a:r>
          </a:p>
        </p:txBody>
      </p:sp>
      <p:sp>
        <p:nvSpPr>
          <p:cNvPr id="73730" name="Rectangle 3"/>
          <p:cNvSpPr>
            <a:spLocks noGrp="1" noChangeArrowheads="1"/>
          </p:cNvSpPr>
          <p:nvPr>
            <p:ph type="body" idx="1"/>
          </p:nvPr>
        </p:nvSpPr>
        <p:spPr/>
        <p:txBody>
          <a:bodyPr/>
          <a:lstStyle/>
          <a:p>
            <a:r>
              <a:rPr lang="en-US" smtClean="0"/>
              <a:t>Very high aspect ratio: lower stall speed</a:t>
            </a:r>
          </a:p>
          <a:p>
            <a:pPr lvl="1"/>
            <a:r>
              <a:rPr lang="en-US" smtClean="0"/>
              <a:t>Less drag</a:t>
            </a:r>
          </a:p>
          <a:p>
            <a:pPr lvl="1"/>
            <a:r>
              <a:rPr lang="en-US" smtClean="0"/>
              <a:t>Greatest lift</a:t>
            </a:r>
          </a:p>
          <a:p>
            <a:pPr lvl="1"/>
            <a:r>
              <a:rPr lang="en-US" smtClean="0"/>
              <a:t>Lower maximum speed</a:t>
            </a:r>
          </a:p>
        </p:txBody>
      </p:sp>
      <p:sp>
        <p:nvSpPr>
          <p:cNvPr id="73731" name="Text Box 4"/>
          <p:cNvSpPr txBox="1">
            <a:spLocks noChangeArrowheads="1"/>
          </p:cNvSpPr>
          <p:nvPr/>
        </p:nvSpPr>
        <p:spPr bwMode="auto">
          <a:xfrm>
            <a:off x="1905000" y="3886200"/>
            <a:ext cx="6781800" cy="1879600"/>
          </a:xfrm>
          <a:prstGeom prst="rect">
            <a:avLst/>
          </a:prstGeom>
          <a:noFill/>
          <a:ln w="9525">
            <a:noFill/>
            <a:miter lim="800000"/>
            <a:headEnd/>
            <a:tailEnd/>
          </a:ln>
        </p:spPr>
        <p:txBody>
          <a:bodyPr>
            <a:spAutoFit/>
          </a:bodyPr>
          <a:lstStyle/>
          <a:p>
            <a:pPr>
              <a:spcBef>
                <a:spcPct val="50000"/>
              </a:spcBef>
            </a:pPr>
            <a:r>
              <a:rPr lang="en-US">
                <a:latin typeface="Constantia" pitchFamily="18" charset="0"/>
              </a:rPr>
              <a:t>Aircraft		1	2	3	4	</a:t>
            </a:r>
          </a:p>
          <a:p>
            <a:pPr>
              <a:spcBef>
                <a:spcPct val="50000"/>
              </a:spcBef>
            </a:pPr>
            <a:r>
              <a:rPr lang="en-US">
                <a:latin typeface="Constantia" pitchFamily="18" charset="0"/>
              </a:rPr>
              <a:t>Wing span	40’	35’	48’	30’	</a:t>
            </a:r>
          </a:p>
          <a:p>
            <a:pPr>
              <a:spcBef>
                <a:spcPct val="50000"/>
              </a:spcBef>
            </a:pPr>
            <a:r>
              <a:rPr lang="en-US">
                <a:latin typeface="Constantia" pitchFamily="18" charset="0"/>
              </a:rPr>
              <a:t>Average Wing	6’	5’	6’	6’</a:t>
            </a:r>
            <a:br>
              <a:rPr lang="en-US">
                <a:latin typeface="Constantia" pitchFamily="18" charset="0"/>
              </a:rPr>
            </a:br>
            <a:r>
              <a:rPr lang="en-US">
                <a:latin typeface="Constantia" pitchFamily="18" charset="0"/>
              </a:rPr>
              <a:t>Chord</a:t>
            </a:r>
          </a:p>
          <a:p>
            <a:pPr>
              <a:spcBef>
                <a:spcPct val="50000"/>
              </a:spcBef>
            </a:pPr>
            <a:endParaRPr lang="en-US">
              <a:latin typeface="Constantia" pitchFamily="18" charset="0"/>
            </a:endParaRPr>
          </a:p>
        </p:txBody>
      </p:sp>
      <p:sp>
        <p:nvSpPr>
          <p:cNvPr id="73732" name="Text Box 5"/>
          <p:cNvSpPr txBox="1">
            <a:spLocks noChangeArrowheads="1"/>
          </p:cNvSpPr>
          <p:nvPr/>
        </p:nvSpPr>
        <p:spPr bwMode="auto">
          <a:xfrm>
            <a:off x="1600200" y="5943600"/>
            <a:ext cx="6400800" cy="457200"/>
          </a:xfrm>
          <a:prstGeom prst="rect">
            <a:avLst/>
          </a:prstGeom>
          <a:noFill/>
          <a:ln w="9525">
            <a:noFill/>
            <a:miter lim="800000"/>
            <a:headEnd/>
            <a:tailEnd/>
          </a:ln>
        </p:spPr>
        <p:txBody>
          <a:bodyPr>
            <a:spAutoFit/>
          </a:bodyPr>
          <a:lstStyle/>
          <a:p>
            <a:pPr>
              <a:spcBef>
                <a:spcPct val="50000"/>
              </a:spcBef>
            </a:pPr>
            <a:r>
              <a:rPr lang="en-US" sz="2400" i="1">
                <a:latin typeface="Constantia" pitchFamily="18" charset="0"/>
              </a:rPr>
              <a:t>Which aircraft has highest aspect ratio?</a:t>
            </a:r>
          </a:p>
        </p:txBody>
      </p:sp>
      <p:sp>
        <p:nvSpPr>
          <p:cNvPr id="73733" name="Rectangle 6"/>
          <p:cNvSpPr>
            <a:spLocks noChangeArrowheads="1"/>
          </p:cNvSpPr>
          <p:nvPr/>
        </p:nvSpPr>
        <p:spPr bwMode="auto">
          <a:xfrm>
            <a:off x="1905000" y="3810000"/>
            <a:ext cx="5334000" cy="1524000"/>
          </a:xfrm>
          <a:prstGeom prst="rect">
            <a:avLst/>
          </a:prstGeom>
          <a:noFill/>
          <a:ln w="9525">
            <a:solidFill>
              <a:schemeClr val="tx1"/>
            </a:solidFill>
            <a:miter lim="800000"/>
            <a:headEnd/>
            <a:tailEnd/>
          </a:ln>
        </p:spPr>
        <p:txBody>
          <a:bodyPr wrap="none" anchor="ctr"/>
          <a:lstStyle/>
          <a:p>
            <a:endParaRPr lang="en-US">
              <a:latin typeface="Constant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305800" cy="1143000"/>
          </a:xfrm>
        </p:spPr>
        <p:txBody>
          <a:bodyPr>
            <a:normAutofit fontScale="90000"/>
          </a:bodyPr>
          <a:lstStyle/>
          <a:p>
            <a:pPr fontAlgn="auto">
              <a:spcAft>
                <a:spcPts val="0"/>
              </a:spcAft>
              <a:defRPr/>
            </a:pPr>
            <a:r>
              <a:rPr lang="en-US" dirty="0" smtClean="0"/>
              <a:t>Make your own </a:t>
            </a:r>
            <a:br>
              <a:rPr lang="en-US" dirty="0" smtClean="0"/>
            </a:br>
            <a:r>
              <a:rPr lang="en-US" dirty="0" smtClean="0"/>
              <a:t>balsa plane that flies!</a:t>
            </a:r>
            <a:endParaRPr lang="en-US" dirty="0"/>
          </a:p>
        </p:txBody>
      </p:sp>
      <p:sp>
        <p:nvSpPr>
          <p:cNvPr id="74754" name="Rectangle 4"/>
          <p:cNvSpPr>
            <a:spLocks noChangeArrowheads="1"/>
          </p:cNvSpPr>
          <p:nvPr/>
        </p:nvSpPr>
        <p:spPr bwMode="auto">
          <a:xfrm>
            <a:off x="3886200" y="1828800"/>
            <a:ext cx="4443413" cy="369888"/>
          </a:xfrm>
          <a:prstGeom prst="rect">
            <a:avLst/>
          </a:prstGeom>
          <a:noFill/>
          <a:ln w="9525">
            <a:noFill/>
            <a:miter lim="800000"/>
            <a:headEnd/>
            <a:tailEnd/>
          </a:ln>
        </p:spPr>
        <p:txBody>
          <a:bodyPr wrap="none">
            <a:spAutoFit/>
          </a:bodyPr>
          <a:lstStyle/>
          <a:p>
            <a:r>
              <a:rPr lang="en-US">
                <a:latin typeface="Constantia" pitchFamily="18" charset="0"/>
              </a:rPr>
              <a:t>http://www.rubber-power.com/make-it.htm</a:t>
            </a:r>
          </a:p>
        </p:txBody>
      </p:sp>
      <p:pic>
        <p:nvPicPr>
          <p:cNvPr id="6" name="Picture 5" descr="scissors.jpg"/>
          <p:cNvPicPr>
            <a:picLocks noChangeAspect="1"/>
          </p:cNvPicPr>
          <p:nvPr/>
        </p:nvPicPr>
        <p:blipFill>
          <a:blip r:embed="rId2"/>
          <a:stretch>
            <a:fillRect/>
          </a:stretch>
        </p:blipFill>
        <p:spPr>
          <a:xfrm>
            <a:off x="533400" y="4457700"/>
            <a:ext cx="2419350" cy="2400300"/>
          </a:xfrm>
          <a:prstGeom prst="rect">
            <a:avLst/>
          </a:prstGeom>
          <a:effectLst>
            <a:outerShdw blurRad="50800" dist="38100" dir="2700000">
              <a:srgbClr val="000000">
                <a:alpha val="43000"/>
              </a:srgbClr>
            </a:outerShdw>
          </a:effectLst>
        </p:spPr>
      </p:pic>
      <p:pic>
        <p:nvPicPr>
          <p:cNvPr id="7" name="Picture 6" descr="bill-of-materials-for-model-airplane-thumb.jpg"/>
          <p:cNvPicPr>
            <a:picLocks noChangeAspect="1"/>
          </p:cNvPicPr>
          <p:nvPr/>
        </p:nvPicPr>
        <p:blipFill>
          <a:blip r:embed="rId3"/>
          <a:stretch>
            <a:fillRect/>
          </a:stretch>
        </p:blipFill>
        <p:spPr>
          <a:xfrm>
            <a:off x="533400" y="1787525"/>
            <a:ext cx="2419350" cy="2419350"/>
          </a:xfrm>
          <a:prstGeom prst="rect">
            <a:avLst/>
          </a:prstGeom>
          <a:effectLst>
            <a:outerShdw blurRad="50800" dist="38100" dir="2700000">
              <a:srgbClr val="000000">
                <a:alpha val="43000"/>
              </a:srgbClr>
            </a:outerShdw>
          </a:effectLst>
        </p:spPr>
      </p:pic>
      <p:sp>
        <p:nvSpPr>
          <p:cNvPr id="74757" name="TextBox 7"/>
          <p:cNvSpPr txBox="1">
            <a:spLocks noChangeArrowheads="1"/>
          </p:cNvSpPr>
          <p:nvPr/>
        </p:nvSpPr>
        <p:spPr bwMode="auto">
          <a:xfrm>
            <a:off x="6794500" y="6445250"/>
            <a:ext cx="2057400" cy="368300"/>
          </a:xfrm>
          <a:prstGeom prst="rect">
            <a:avLst/>
          </a:prstGeom>
          <a:noFill/>
          <a:ln w="9525">
            <a:noFill/>
            <a:miter lim="800000"/>
            <a:headEnd/>
            <a:tailEnd/>
          </a:ln>
        </p:spPr>
        <p:txBody>
          <a:bodyPr wrap="none">
            <a:spAutoFit/>
          </a:bodyPr>
          <a:lstStyle/>
          <a:p>
            <a:r>
              <a:rPr lang="en-US">
                <a:latin typeface="Constantia" pitchFamily="18" charset="0"/>
              </a:rPr>
              <a:t>Rubberpower.com</a:t>
            </a:r>
          </a:p>
        </p:txBody>
      </p:sp>
      <p:pic>
        <p:nvPicPr>
          <p:cNvPr id="74758" name="Picture 8" descr="fordonross4.JPG"/>
          <p:cNvPicPr>
            <a:picLocks noChangeAspect="1"/>
          </p:cNvPicPr>
          <p:nvPr/>
        </p:nvPicPr>
        <p:blipFill>
          <a:blip r:embed="rId4"/>
          <a:srcRect/>
          <a:stretch>
            <a:fillRect/>
          </a:stretch>
        </p:blipFill>
        <p:spPr bwMode="auto">
          <a:xfrm>
            <a:off x="3276600" y="2222500"/>
            <a:ext cx="5867400" cy="39687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F_143091[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5778" name="Rectangle 6"/>
          <p:cNvSpPr>
            <a:spLocks noGrp="1" noRot="1" noChangeArrowheads="1"/>
          </p:cNvSpPr>
          <p:nvPr>
            <p:ph type="body" idx="1"/>
          </p:nvPr>
        </p:nvSpPr>
        <p:spPr>
          <a:xfrm>
            <a:off x="304800" y="1143000"/>
            <a:ext cx="8540750" cy="4422775"/>
          </a:xfrm>
        </p:spPr>
        <p:txBody>
          <a:bodyPr/>
          <a:lstStyle/>
          <a:p>
            <a:pPr algn="ctr">
              <a:buFont typeface="Wingdings" pitchFamily="2" charset="2"/>
              <a:buNone/>
            </a:pPr>
            <a:r>
              <a:rPr lang="en-US" sz="4400" smtClean="0"/>
              <a:t>WEATHER</a:t>
            </a:r>
          </a:p>
        </p:txBody>
      </p:sp>
      <p:sp>
        <p:nvSpPr>
          <p:cNvPr id="1046535" name="Text Box 7"/>
          <p:cNvSpPr txBox="1">
            <a:spLocks noChangeArrowheads="1"/>
          </p:cNvSpPr>
          <p:nvPr/>
        </p:nvSpPr>
        <p:spPr bwMode="auto">
          <a:xfrm>
            <a:off x="5334000" y="6172200"/>
            <a:ext cx="3454400" cy="461963"/>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sz="2400" dirty="0">
                <a:effectLst>
                  <a:outerShdw blurRad="38100" dist="38100" dir="2700000" algn="tl">
                    <a:srgbClr val="000000"/>
                  </a:outerShdw>
                </a:effectLst>
                <a:ea typeface="Arial" charset="0"/>
                <a:cs typeface="Arial" charset="0"/>
              </a:rPr>
              <a:t>CAPT. TERESE BARTA</a:t>
            </a:r>
            <a:endParaRPr lang="en-US" sz="2400" dirty="0">
              <a:effectLst>
                <a:outerShdw blurRad="38100" dist="38100" dir="2700000" algn="tl">
                  <a:srgbClr val="000000"/>
                </a:outerShdw>
              </a:effectLst>
              <a:ea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rrowheads="1"/>
          </p:cNvSpPr>
          <p:nvPr>
            <p:ph type="title"/>
          </p:nvPr>
        </p:nvSpPr>
        <p:spPr/>
        <p:txBody>
          <a:bodyPr/>
          <a:lstStyle/>
          <a:p>
            <a:r>
              <a:rPr lang="en-US" smtClean="0">
                <a:solidFill>
                  <a:schemeClr val="bg1"/>
                </a:solidFill>
              </a:rPr>
              <a:t>THE HEATING OF THE EARTH</a:t>
            </a:r>
            <a:endParaRPr lang="en-US" smtClean="0"/>
          </a:p>
        </p:txBody>
      </p:sp>
      <p:sp>
        <p:nvSpPr>
          <p:cNvPr id="77826" name="Rectangle 3"/>
          <p:cNvSpPr>
            <a:spLocks noGrp="1" noRot="1" noChangeArrowheads="1"/>
          </p:cNvSpPr>
          <p:nvPr>
            <p:ph type="body" idx="1"/>
          </p:nvPr>
        </p:nvSpPr>
        <p:spPr>
          <a:xfrm>
            <a:off x="685800" y="1752600"/>
            <a:ext cx="8156575" cy="4346575"/>
          </a:xfrm>
        </p:spPr>
        <p:txBody>
          <a:bodyPr/>
          <a:lstStyle/>
          <a:p>
            <a:pPr marL="292100" indent="0">
              <a:buFont typeface="Wingdings" pitchFamily="2" charset="2"/>
              <a:buNone/>
            </a:pPr>
            <a:r>
              <a:rPr lang="en-US" smtClean="0"/>
              <a:t>The major source of all weather is the sun.</a:t>
            </a:r>
          </a:p>
          <a:p>
            <a:pPr marL="292100" indent="0">
              <a:buFont typeface="Wingdings" pitchFamily="2" charset="2"/>
              <a:buNone/>
            </a:pPr>
            <a:r>
              <a:rPr lang="en-US" smtClean="0"/>
              <a:t> </a:t>
            </a:r>
          </a:p>
        </p:txBody>
      </p:sp>
      <p:pic>
        <p:nvPicPr>
          <p:cNvPr id="77827" name="Picture 4" descr="sun_clipart_9"/>
          <p:cNvPicPr>
            <a:picLocks noChangeAspect="1" noChangeArrowheads="1"/>
          </p:cNvPicPr>
          <p:nvPr/>
        </p:nvPicPr>
        <p:blipFill>
          <a:blip r:embed="rId3"/>
          <a:srcRect/>
          <a:stretch>
            <a:fillRect/>
          </a:stretch>
        </p:blipFill>
        <p:spPr bwMode="auto">
          <a:xfrm>
            <a:off x="3505200" y="2743200"/>
            <a:ext cx="198120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Rot="1" noChangeArrowheads="1"/>
          </p:cNvSpPr>
          <p:nvPr>
            <p:ph type="title"/>
          </p:nvPr>
        </p:nvSpPr>
        <p:spPr>
          <a:xfrm>
            <a:off x="304800" y="228600"/>
            <a:ext cx="8510588" cy="1325563"/>
          </a:xfrm>
        </p:spPr>
        <p:txBody>
          <a:bodyPr/>
          <a:lstStyle/>
          <a:p>
            <a:r>
              <a:rPr lang="en-US" smtClean="0">
                <a:solidFill>
                  <a:schemeClr val="bg1"/>
                </a:solidFill>
              </a:rPr>
              <a:t>THE HEATING OF THE EARTH</a:t>
            </a:r>
            <a:endParaRPr lang="en-US" smtClean="0"/>
          </a:p>
        </p:txBody>
      </p:sp>
      <p:sp>
        <p:nvSpPr>
          <p:cNvPr id="804868" name="Rectangle 4"/>
          <p:cNvSpPr>
            <a:spLocks noChangeArrowheads="1"/>
          </p:cNvSpPr>
          <p:nvPr/>
        </p:nvSpPr>
        <p:spPr bwMode="auto">
          <a:xfrm>
            <a:off x="762000" y="4724400"/>
            <a:ext cx="8382000" cy="1739900"/>
          </a:xfrm>
          <a:prstGeom prst="rect">
            <a:avLst/>
          </a:prstGeom>
          <a:noFill/>
          <a:ln w="9525">
            <a:noFill/>
            <a:miter lim="800000"/>
            <a:headEnd/>
            <a:tailEnd/>
          </a:ln>
          <a:effectLst/>
        </p:spPr>
        <p:txBody>
          <a:bodyPr>
            <a:spAutoFit/>
          </a:bodyPr>
          <a:lstStyle/>
          <a:p>
            <a:pPr fontAlgn="auto">
              <a:spcBef>
                <a:spcPct val="20000"/>
              </a:spcBef>
              <a:spcAft>
                <a:spcPts val="0"/>
              </a:spcAft>
              <a:buClr>
                <a:schemeClr val="hlink"/>
              </a:buClr>
              <a:buFont typeface="Wingdings" pitchFamily="-112" charset="2"/>
              <a:buNone/>
              <a:defRPr/>
            </a:pPr>
            <a:r>
              <a:rPr lang="en-US" sz="3600" dirty="0">
                <a:solidFill>
                  <a:schemeClr val="bg2">
                    <a:lumMod val="50000"/>
                  </a:schemeClr>
                </a:solidFill>
                <a:effectLst>
                  <a:outerShdw blurRad="38100" dist="38100" dir="2700000" algn="tl">
                    <a:srgbClr val="000000"/>
                  </a:outerShdw>
                </a:effectLst>
                <a:latin typeface="+mn-lt"/>
              </a:rPr>
              <a:t>Every physical process of weather </a:t>
            </a:r>
            <a:r>
              <a:rPr lang="en-US" sz="3600" dirty="0">
                <a:effectLst>
                  <a:outerShdw blurRad="38100" dist="38100" dir="2700000" algn="tl">
                    <a:srgbClr val="000000"/>
                  </a:outerShdw>
                </a:effectLst>
                <a:latin typeface="+mn-lt"/>
              </a:rPr>
              <a:t>is accompanied by or a result of unequal heating of the earth’s surface</a:t>
            </a:r>
          </a:p>
        </p:txBody>
      </p:sp>
      <p:pic>
        <p:nvPicPr>
          <p:cNvPr id="79875" name="Picture 8" descr="images"/>
          <p:cNvPicPr>
            <a:picLocks noChangeAspect="1" noChangeArrowheads="1"/>
          </p:cNvPicPr>
          <p:nvPr/>
        </p:nvPicPr>
        <p:blipFill>
          <a:blip r:embed="rId3"/>
          <a:srcRect/>
          <a:stretch>
            <a:fillRect/>
          </a:stretch>
        </p:blipFill>
        <p:spPr bwMode="auto">
          <a:xfrm>
            <a:off x="3352800" y="2362200"/>
            <a:ext cx="1752600" cy="1512888"/>
          </a:xfrm>
          <a:prstGeom prst="rect">
            <a:avLst/>
          </a:prstGeom>
          <a:noFill/>
          <a:ln w="9525">
            <a:noFill/>
            <a:miter lim="800000"/>
            <a:headEnd/>
            <a:tailEnd/>
          </a:ln>
        </p:spPr>
      </p:pic>
      <p:pic>
        <p:nvPicPr>
          <p:cNvPr id="79876" name="Picture 9" descr="images-1"/>
          <p:cNvPicPr>
            <a:picLocks noChangeAspect="1" noChangeArrowheads="1"/>
          </p:cNvPicPr>
          <p:nvPr/>
        </p:nvPicPr>
        <p:blipFill>
          <a:blip r:embed="rId4"/>
          <a:srcRect/>
          <a:stretch>
            <a:fillRect/>
          </a:stretch>
        </p:blipFill>
        <p:spPr bwMode="auto">
          <a:xfrm>
            <a:off x="5715000" y="2438400"/>
            <a:ext cx="1905000" cy="1431925"/>
          </a:xfrm>
          <a:prstGeom prst="rect">
            <a:avLst/>
          </a:prstGeom>
          <a:noFill/>
          <a:ln w="9525">
            <a:noFill/>
            <a:miter lim="800000"/>
            <a:headEnd/>
            <a:tailEnd/>
          </a:ln>
        </p:spPr>
      </p:pic>
      <p:pic>
        <p:nvPicPr>
          <p:cNvPr id="79877" name="Picture 11" descr="NVTech_natu0569"/>
          <p:cNvPicPr>
            <a:picLocks noChangeAspect="1" noChangeArrowheads="1"/>
          </p:cNvPicPr>
          <p:nvPr/>
        </p:nvPicPr>
        <p:blipFill>
          <a:blip r:embed="rId5"/>
          <a:srcRect/>
          <a:stretch>
            <a:fillRect/>
          </a:stretch>
        </p:blipFill>
        <p:spPr bwMode="auto">
          <a:xfrm>
            <a:off x="1447800" y="2362200"/>
            <a:ext cx="1327150"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4868"/>
                                        </p:tgtEl>
                                        <p:attrNameLst>
                                          <p:attrName>style.visibility</p:attrName>
                                        </p:attrNameLst>
                                      </p:cBhvr>
                                      <p:to>
                                        <p:strVal val="visible"/>
                                      </p:to>
                                    </p:set>
                                    <p:animEffect transition="in" filter="dissolve">
                                      <p:cBhvr>
                                        <p:cTn id="7" dur="500"/>
                                        <p:tgtEl>
                                          <p:spTgt spid="80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800" name="Picture 8" descr="Solar angle of incidence"/>
          <p:cNvPicPr>
            <a:picLocks noChangeAspect="1" noChangeArrowheads="1"/>
          </p:cNvPicPr>
          <p:nvPr/>
        </p:nvPicPr>
        <p:blipFill>
          <a:blip r:embed="rId3"/>
          <a:srcRect/>
          <a:stretch>
            <a:fillRect/>
          </a:stretch>
        </p:blipFill>
        <p:spPr bwMode="auto">
          <a:xfrm>
            <a:off x="0" y="336550"/>
            <a:ext cx="9144000" cy="6521450"/>
          </a:xfrm>
          <a:prstGeom prst="rect">
            <a:avLst/>
          </a:prstGeom>
          <a:noFill/>
          <a:ln w="9525">
            <a:noFill/>
            <a:miter lim="800000"/>
            <a:headEnd/>
            <a:tailEnd/>
          </a:ln>
        </p:spPr>
      </p:pic>
      <p:sp>
        <p:nvSpPr>
          <p:cNvPr id="801804" name="Rectangle 12"/>
          <p:cNvSpPr>
            <a:spLocks noChangeArrowheads="1"/>
          </p:cNvSpPr>
          <p:nvPr/>
        </p:nvSpPr>
        <p:spPr bwMode="auto">
          <a:xfrm>
            <a:off x="228600" y="5638800"/>
            <a:ext cx="8229600" cy="904875"/>
          </a:xfrm>
          <a:prstGeom prst="rect">
            <a:avLst/>
          </a:prstGeom>
          <a:noFill/>
          <a:ln w="9525">
            <a:noFill/>
            <a:miter lim="800000"/>
            <a:headEnd/>
            <a:tailEnd/>
          </a:ln>
          <a:effectLst/>
        </p:spPr>
        <p:txBody>
          <a:bodyPr>
            <a:spAutoFit/>
          </a:bodyPr>
          <a:lstStyle/>
          <a:p>
            <a:pPr fontAlgn="auto">
              <a:spcBef>
                <a:spcPct val="20000"/>
              </a:spcBef>
              <a:spcAft>
                <a:spcPts val="0"/>
              </a:spcAft>
              <a:buClr>
                <a:schemeClr val="hlink"/>
              </a:buClr>
              <a:buFont typeface="Wingdings" charset="2"/>
              <a:buNone/>
              <a:defRPr/>
            </a:pPr>
            <a:r>
              <a:rPr lang="en-US" sz="2400" dirty="0">
                <a:solidFill>
                  <a:schemeClr val="bg1"/>
                </a:solidFill>
                <a:effectLst>
                  <a:outerShdw blurRad="38100" dist="38100" dir="2700000" algn="tl">
                    <a:srgbClr val="4D4D4D"/>
                  </a:outerShdw>
                </a:effectLst>
                <a:ea typeface="Arial" charset="0"/>
                <a:cs typeface="Arial" charset="0"/>
              </a:rPr>
              <a:t>Changes or variation of weather patterns </a:t>
            </a:r>
          </a:p>
          <a:p>
            <a:pPr fontAlgn="auto">
              <a:spcBef>
                <a:spcPct val="20000"/>
              </a:spcBef>
              <a:spcAft>
                <a:spcPts val="0"/>
              </a:spcAft>
              <a:buClr>
                <a:schemeClr val="hlink"/>
              </a:buClr>
              <a:buFont typeface="Wingdings" charset="2"/>
              <a:buNone/>
              <a:defRPr/>
            </a:pPr>
            <a:r>
              <a:rPr lang="en-US" sz="2400" dirty="0">
                <a:solidFill>
                  <a:schemeClr val="bg1"/>
                </a:solidFill>
                <a:effectLst>
                  <a:outerShdw blurRad="38100" dist="38100" dir="2700000" algn="tl">
                    <a:srgbClr val="4D4D4D"/>
                  </a:outerShdw>
                </a:effectLst>
                <a:ea typeface="Arial" charset="0"/>
                <a:cs typeface="Arial" charset="0"/>
              </a:rPr>
              <a:t>are caused by the </a:t>
            </a:r>
            <a:r>
              <a:rPr lang="en-US" sz="2400" u="sng" dirty="0">
                <a:solidFill>
                  <a:schemeClr val="bg1"/>
                </a:solidFill>
                <a:effectLst>
                  <a:outerShdw blurRad="38100" dist="38100" dir="2700000" algn="tl">
                    <a:srgbClr val="4D4D4D"/>
                  </a:outerShdw>
                </a:effectLst>
                <a:ea typeface="Arial" charset="0"/>
                <a:cs typeface="Arial" charset="0"/>
              </a:rPr>
              <a:t>unequal heating of the earth’s surface.</a:t>
            </a:r>
          </a:p>
        </p:txBody>
      </p:sp>
      <p:sp>
        <p:nvSpPr>
          <p:cNvPr id="801805" name="Text Box 13"/>
          <p:cNvSpPr txBox="1">
            <a:spLocks noChangeArrowheads="1"/>
          </p:cNvSpPr>
          <p:nvPr/>
        </p:nvSpPr>
        <p:spPr bwMode="auto">
          <a:xfrm>
            <a:off x="1752600" y="457200"/>
            <a:ext cx="5997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400">
                <a:solidFill>
                  <a:schemeClr val="hlink"/>
                </a:solidFill>
                <a:effectLst>
                  <a:outerShdw blurRad="38100" dist="38100" dir="2700000" algn="tl">
                    <a:srgbClr val="FFFFFF"/>
                  </a:outerShdw>
                </a:effectLst>
                <a:ea typeface="Arial" charset="0"/>
                <a:cs typeface="Arial" charset="0"/>
              </a:rPr>
              <a:t>Insolation is greatest at equator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1804"/>
                                        </p:tgtEl>
                                        <p:attrNameLst>
                                          <p:attrName>style.visibility</p:attrName>
                                        </p:attrNameLst>
                                      </p:cBhvr>
                                      <p:to>
                                        <p:strVal val="visible"/>
                                      </p:to>
                                    </p:set>
                                    <p:animEffect transition="in" filter="dissolve">
                                      <p:cBhvr>
                                        <p:cTn id="7" dur="500"/>
                                        <p:tgtEl>
                                          <p:spTgt spid="8018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01800"/>
                                        </p:tgtEl>
                                        <p:attrNameLst>
                                          <p:attrName>style.visibility</p:attrName>
                                        </p:attrNameLst>
                                      </p:cBhvr>
                                      <p:to>
                                        <p:strVal val="visible"/>
                                      </p:to>
                                    </p:set>
                                    <p:animEffect transition="in" filter="dissolve">
                                      <p:cBhvr>
                                        <p:cTn id="12" dur="500"/>
                                        <p:tgtEl>
                                          <p:spTgt spid="8018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1805"/>
                                        </p:tgtEl>
                                        <p:attrNameLst>
                                          <p:attrName>style.visibility</p:attrName>
                                        </p:attrNameLst>
                                      </p:cBhvr>
                                      <p:to>
                                        <p:strVal val="visible"/>
                                      </p:to>
                                    </p:set>
                                    <p:animEffect transition="in" filter="dissolve">
                                      <p:cBhvr>
                                        <p:cTn id="17" dur="500"/>
                                        <p:tgtEl>
                                          <p:spTgt spid="801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04" grpId="0"/>
      <p:bldP spid="8018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ChangeAspect="1"/>
          </p:cNvGraphicFramePr>
          <p:nvPr>
            <p:ph sz="half" idx="1"/>
          </p:nvPr>
        </p:nvGraphicFramePr>
        <p:xfrm>
          <a:off x="0" y="0"/>
          <a:ext cx="9144000" cy="5938838"/>
        </p:xfrm>
        <a:graphic>
          <a:graphicData uri="http://schemas.openxmlformats.org/presentationml/2006/ole">
            <p:oleObj spid="_x0000_s102402" name="Clip" r:id="rId4" imgW="7038095" imgH="4571429" progId="">
              <p:embed/>
            </p:oleObj>
          </a:graphicData>
        </a:graphic>
      </p:graphicFrame>
      <p:sp>
        <p:nvSpPr>
          <p:cNvPr id="102403" name="Rectangle 3"/>
          <p:cNvSpPr>
            <a:spLocks noGrp="1" noRot="1" noChangeArrowheads="1"/>
          </p:cNvSpPr>
          <p:nvPr>
            <p:ph type="body" sz="half" idx="2"/>
          </p:nvPr>
        </p:nvSpPr>
        <p:spPr>
          <a:xfrm>
            <a:off x="0" y="5867400"/>
            <a:ext cx="9144000" cy="990600"/>
          </a:xfrm>
          <a:solidFill>
            <a:schemeClr val="bg1"/>
          </a:solidFill>
        </p:spPr>
        <p:txBody>
          <a:bodyPr/>
          <a:lstStyle/>
          <a:p>
            <a:pPr algn="ctr">
              <a:buFont typeface="Wingdings" pitchFamily="2" charset="2"/>
              <a:buNone/>
            </a:pPr>
            <a:endParaRPr lang="en-US" sz="1000" smtClean="0"/>
          </a:p>
          <a:p>
            <a:pPr algn="ctr">
              <a:buFont typeface="Wingdings" pitchFamily="2" charset="2"/>
              <a:buNone/>
            </a:pPr>
            <a:r>
              <a:rPr lang="en-US" sz="2400" smtClean="0"/>
              <a:t>Cool, dense air moving inland from over the water.</a:t>
            </a:r>
          </a:p>
        </p:txBody>
      </p:sp>
      <p:sp>
        <p:nvSpPr>
          <p:cNvPr id="102404" name="Rectangle 4"/>
          <p:cNvSpPr>
            <a:spLocks noChangeArrowheads="1"/>
          </p:cNvSpPr>
          <p:nvPr/>
        </p:nvSpPr>
        <p:spPr bwMode="auto">
          <a:xfrm>
            <a:off x="533400" y="4495800"/>
            <a:ext cx="2743200" cy="381000"/>
          </a:xfrm>
          <a:prstGeom prst="rect">
            <a:avLst/>
          </a:prstGeom>
          <a:solidFill>
            <a:srgbClr val="660033"/>
          </a:solidFill>
          <a:ln w="9525">
            <a:solidFill>
              <a:schemeClr val="bg1"/>
            </a:solidFill>
            <a:miter lim="800000"/>
            <a:headEnd/>
            <a:tailEnd/>
          </a:ln>
        </p:spPr>
        <p:txBody>
          <a:bodyPr wrap="none" anchor="ctr"/>
          <a:lstStyle/>
          <a:p>
            <a:pPr algn="ctr" eaLnBrk="0" hangingPunct="0"/>
            <a:r>
              <a:rPr lang="en-US" sz="2400">
                <a:latin typeface="Times New Roman" pitchFamily="18" charset="0"/>
              </a:rPr>
              <a:t>cool, dense air sinks </a:t>
            </a:r>
          </a:p>
        </p:txBody>
      </p:sp>
      <p:sp>
        <p:nvSpPr>
          <p:cNvPr id="102405" name="Rectangle 5"/>
          <p:cNvSpPr>
            <a:spLocks noChangeArrowheads="1"/>
          </p:cNvSpPr>
          <p:nvPr/>
        </p:nvSpPr>
        <p:spPr bwMode="auto">
          <a:xfrm>
            <a:off x="5943600" y="4343400"/>
            <a:ext cx="2743200" cy="381000"/>
          </a:xfrm>
          <a:prstGeom prst="rect">
            <a:avLst/>
          </a:prstGeom>
          <a:solidFill>
            <a:srgbClr val="FF0066"/>
          </a:solidFill>
          <a:ln w="9525">
            <a:solidFill>
              <a:schemeClr val="bg1"/>
            </a:solidFill>
            <a:miter lim="800000"/>
            <a:headEnd/>
            <a:tailEnd/>
          </a:ln>
        </p:spPr>
        <p:txBody>
          <a:bodyPr wrap="none" anchor="ctr"/>
          <a:lstStyle/>
          <a:p>
            <a:pPr algn="ctr" eaLnBrk="0" hangingPunct="0"/>
            <a:r>
              <a:rPr lang="en-US" sz="2400">
                <a:latin typeface="Times New Roman" pitchFamily="18" charset="0"/>
              </a:rPr>
              <a:t>Warm, light air rises</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1682J"/>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1747" name="Rectangle 2"/>
          <p:cNvSpPr>
            <a:spLocks noGrp="1" noChangeArrowheads="1"/>
          </p:cNvSpPr>
          <p:nvPr>
            <p:ph type="ctrTitle"/>
          </p:nvPr>
        </p:nvSpPr>
        <p:spPr>
          <a:xfrm>
            <a:off x="457200" y="1295400"/>
            <a:ext cx="8229600" cy="1143000"/>
          </a:xfrm>
        </p:spPr>
        <p:txBody>
          <a:bodyPr>
            <a:normAutofit fontScale="90000"/>
          </a:bodyPr>
          <a:lstStyle/>
          <a:p>
            <a:pPr fontAlgn="auto">
              <a:spcAft>
                <a:spcPts val="0"/>
              </a:spcAft>
              <a:defRPr/>
            </a:pPr>
            <a:r>
              <a:rPr lang="en-US" dirty="0">
                <a:solidFill>
                  <a:srgbClr val="115964"/>
                </a:solidFill>
              </a:rPr>
              <a:t>Principles of Flight</a:t>
            </a:r>
            <a:br>
              <a:rPr lang="en-US" dirty="0">
                <a:solidFill>
                  <a:srgbClr val="115964"/>
                </a:solidFill>
              </a:rPr>
            </a:br>
            <a:r>
              <a:rPr lang="en-US" dirty="0">
                <a:solidFill>
                  <a:srgbClr val="115964"/>
                </a:solidFill>
              </a:rPr>
              <a:t>Aerodynamics &amp; Aircraft design</a:t>
            </a:r>
          </a:p>
        </p:txBody>
      </p:sp>
      <p:sp>
        <p:nvSpPr>
          <p:cNvPr id="33795" name="TextBox 3"/>
          <p:cNvSpPr txBox="1">
            <a:spLocks noChangeArrowheads="1"/>
          </p:cNvSpPr>
          <p:nvPr/>
        </p:nvSpPr>
        <p:spPr bwMode="auto">
          <a:xfrm>
            <a:off x="6629400" y="6248400"/>
            <a:ext cx="2105025" cy="369888"/>
          </a:xfrm>
          <a:prstGeom prst="rect">
            <a:avLst/>
          </a:prstGeom>
          <a:noFill/>
          <a:ln w="9525">
            <a:noFill/>
            <a:miter lim="800000"/>
            <a:headEnd/>
            <a:tailEnd/>
          </a:ln>
        </p:spPr>
        <p:txBody>
          <a:bodyPr wrap="none">
            <a:spAutoFit/>
          </a:bodyPr>
          <a:lstStyle/>
          <a:p>
            <a:r>
              <a:rPr lang="en-US">
                <a:latin typeface="Constantia" pitchFamily="18" charset="0"/>
              </a:rPr>
              <a:t>Capt. Terese Barta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rrowheads="1"/>
          </p:cNvSpPr>
          <p:nvPr>
            <p:ph type="title"/>
          </p:nvPr>
        </p:nvSpPr>
        <p:spPr>
          <a:xfrm>
            <a:off x="304800" y="228600"/>
            <a:ext cx="8510588" cy="1325563"/>
          </a:xfrm>
        </p:spPr>
        <p:txBody>
          <a:bodyPr/>
          <a:lstStyle/>
          <a:p>
            <a:r>
              <a:rPr lang="en-US" smtClean="0">
                <a:solidFill>
                  <a:schemeClr val="bg1"/>
                </a:solidFill>
              </a:rPr>
              <a:t>Air Pressure</a:t>
            </a:r>
            <a:endParaRPr lang="en-US" smtClean="0"/>
          </a:p>
        </p:txBody>
      </p:sp>
      <p:sp>
        <p:nvSpPr>
          <p:cNvPr id="104450" name="Rectangle 3"/>
          <p:cNvSpPr>
            <a:spLocks noGrp="1" noRot="1" noChangeArrowheads="1"/>
          </p:cNvSpPr>
          <p:nvPr>
            <p:ph type="body" idx="1"/>
          </p:nvPr>
        </p:nvSpPr>
        <p:spPr/>
        <p:txBody>
          <a:bodyPr/>
          <a:lstStyle/>
          <a:p>
            <a:pPr>
              <a:lnSpc>
                <a:spcPct val="90000"/>
              </a:lnSpc>
            </a:pPr>
            <a:r>
              <a:rPr lang="en-US" smtClean="0"/>
              <a:t>Air has weight: about 15 lb/sq.in</a:t>
            </a:r>
          </a:p>
          <a:p>
            <a:pPr lvl="1">
              <a:lnSpc>
                <a:spcPct val="90000"/>
              </a:lnSpc>
            </a:pPr>
            <a:r>
              <a:rPr lang="en-US" smtClean="0">
                <a:ea typeface="ヒラギノ角ゴ Pro W3"/>
                <a:cs typeface="ヒラギノ角ゴ Pro W3"/>
              </a:rPr>
              <a:t>The higher we fly, the less dense the air is</a:t>
            </a:r>
          </a:p>
          <a:p>
            <a:pPr lvl="1">
              <a:lnSpc>
                <a:spcPct val="90000"/>
              </a:lnSpc>
            </a:pPr>
            <a:r>
              <a:rPr lang="en-US" smtClean="0">
                <a:ea typeface="ヒラギノ角ゴ Pro W3"/>
                <a:cs typeface="ヒラギノ角ゴ Pro W3"/>
              </a:rPr>
              <a:t>Decreases 1” Hg per 1000 feet</a:t>
            </a:r>
          </a:p>
          <a:p>
            <a:pPr>
              <a:lnSpc>
                <a:spcPct val="90000"/>
              </a:lnSpc>
            </a:pPr>
            <a:endParaRPr lang="en-US" smtClean="0"/>
          </a:p>
        </p:txBody>
      </p:sp>
      <p:pic>
        <p:nvPicPr>
          <p:cNvPr id="104451" name="Picture 9" descr="Altimeter"/>
          <p:cNvPicPr>
            <a:picLocks noChangeAspect="1" noChangeArrowheads="1"/>
          </p:cNvPicPr>
          <p:nvPr/>
        </p:nvPicPr>
        <p:blipFill>
          <a:blip r:embed="rId3"/>
          <a:srcRect/>
          <a:stretch>
            <a:fillRect/>
          </a:stretch>
        </p:blipFill>
        <p:spPr bwMode="auto">
          <a:xfrm>
            <a:off x="2971800" y="3429000"/>
            <a:ext cx="3014663"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rrowheads="1"/>
          </p:cNvSpPr>
          <p:nvPr>
            <p:ph type="title"/>
          </p:nvPr>
        </p:nvSpPr>
        <p:spPr>
          <a:xfrm>
            <a:off x="304800" y="228600"/>
            <a:ext cx="8510588" cy="1325563"/>
          </a:xfrm>
        </p:spPr>
        <p:txBody>
          <a:bodyPr/>
          <a:lstStyle/>
          <a:p>
            <a:r>
              <a:rPr lang="en-US" smtClean="0">
                <a:solidFill>
                  <a:schemeClr val="bg1"/>
                </a:solidFill>
              </a:rPr>
              <a:t>High vs. Low Pressure</a:t>
            </a:r>
            <a:endParaRPr lang="en-US" smtClean="0"/>
          </a:p>
        </p:txBody>
      </p:sp>
      <p:sp>
        <p:nvSpPr>
          <p:cNvPr id="106498" name="Rectangle 3"/>
          <p:cNvSpPr>
            <a:spLocks noGrp="1" noRot="1" noChangeArrowheads="1"/>
          </p:cNvSpPr>
          <p:nvPr>
            <p:ph type="body" idx="1"/>
          </p:nvPr>
        </p:nvSpPr>
        <p:spPr>
          <a:xfrm>
            <a:off x="457200" y="838200"/>
            <a:ext cx="8229600" cy="5486400"/>
          </a:xfrm>
        </p:spPr>
        <p:txBody>
          <a:bodyPr/>
          <a:lstStyle/>
          <a:p>
            <a:pPr>
              <a:lnSpc>
                <a:spcPct val="90000"/>
              </a:lnSpc>
            </a:pPr>
            <a:r>
              <a:rPr lang="en-US" smtClean="0"/>
              <a:t>Areas of </a:t>
            </a:r>
            <a:r>
              <a:rPr lang="en-US" u="sng" smtClean="0"/>
              <a:t>rising</a:t>
            </a:r>
            <a:r>
              <a:rPr lang="en-US" smtClean="0"/>
              <a:t> air are called </a:t>
            </a:r>
            <a:r>
              <a:rPr lang="en-US" smtClean="0">
                <a:solidFill>
                  <a:schemeClr val="accent2"/>
                </a:solidFill>
              </a:rPr>
              <a:t>low pressure </a:t>
            </a:r>
            <a:r>
              <a:rPr lang="en-US" smtClean="0"/>
              <a:t>centers (less dense air)</a:t>
            </a:r>
          </a:p>
          <a:p>
            <a:pPr>
              <a:lnSpc>
                <a:spcPct val="90000"/>
              </a:lnSpc>
            </a:pPr>
            <a:endParaRPr lang="en-US" smtClean="0"/>
          </a:p>
          <a:p>
            <a:pPr>
              <a:lnSpc>
                <a:spcPct val="90000"/>
              </a:lnSpc>
            </a:pPr>
            <a:r>
              <a:rPr lang="en-US" smtClean="0"/>
              <a:t>Areas of </a:t>
            </a:r>
            <a:r>
              <a:rPr lang="en-US" u="sng" smtClean="0"/>
              <a:t>sinking</a:t>
            </a:r>
            <a:r>
              <a:rPr lang="en-US" smtClean="0"/>
              <a:t> air are </a:t>
            </a:r>
            <a:r>
              <a:rPr lang="en-US" smtClean="0">
                <a:solidFill>
                  <a:schemeClr val="accent2"/>
                </a:solidFill>
              </a:rPr>
              <a:t>high pressure </a:t>
            </a:r>
            <a:r>
              <a:rPr lang="en-US" smtClean="0"/>
              <a:t>centers (denser air)</a:t>
            </a:r>
          </a:p>
          <a:p>
            <a:pPr>
              <a:lnSpc>
                <a:spcPct val="90000"/>
              </a:lnSpc>
            </a:pPr>
            <a:endParaRPr lang="en-US" smtClean="0"/>
          </a:p>
        </p:txBody>
      </p:sp>
      <p:pic>
        <p:nvPicPr>
          <p:cNvPr id="106499" name="Picture 4" descr="lwdef2.gif"/>
          <p:cNvPicPr>
            <a:picLocks noChangeAspect="1"/>
          </p:cNvPicPr>
          <p:nvPr/>
        </p:nvPicPr>
        <p:blipFill>
          <a:blip r:embed="rId3"/>
          <a:srcRect/>
          <a:stretch>
            <a:fillRect/>
          </a:stretch>
        </p:blipFill>
        <p:spPr bwMode="auto">
          <a:xfrm>
            <a:off x="2057400" y="3048000"/>
            <a:ext cx="4406900" cy="3465513"/>
          </a:xfrm>
          <a:prstGeom prst="rect">
            <a:avLst/>
          </a:prstGeom>
          <a:noFill/>
          <a:ln w="9525">
            <a:noFill/>
            <a:miter lim="800000"/>
            <a:headEnd/>
            <a:tailEnd/>
          </a:ln>
        </p:spPr>
      </p:pic>
      <p:sp>
        <p:nvSpPr>
          <p:cNvPr id="106500" name="TextBox 4"/>
          <p:cNvSpPr txBox="1">
            <a:spLocks noChangeArrowheads="1"/>
          </p:cNvSpPr>
          <p:nvPr/>
        </p:nvSpPr>
        <p:spPr bwMode="auto">
          <a:xfrm>
            <a:off x="6553200" y="5181600"/>
            <a:ext cx="2362200" cy="1200150"/>
          </a:xfrm>
          <a:prstGeom prst="rect">
            <a:avLst/>
          </a:prstGeom>
          <a:noFill/>
          <a:ln w="9525">
            <a:noFill/>
            <a:miter lim="800000"/>
            <a:headEnd/>
            <a:tailEnd/>
          </a:ln>
        </p:spPr>
        <p:txBody>
          <a:bodyPr>
            <a:spAutoFit/>
          </a:bodyPr>
          <a:lstStyle/>
          <a:p>
            <a:r>
              <a:rPr lang="en-US">
                <a:latin typeface="Constantia" pitchFamily="18" charset="0"/>
              </a:rPr>
              <a:t>High and Low pressure regions designated on weather map</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rrowheads="1"/>
          </p:cNvSpPr>
          <p:nvPr>
            <p:ph type="title"/>
          </p:nvPr>
        </p:nvSpPr>
        <p:spPr/>
        <p:txBody>
          <a:bodyPr/>
          <a:lstStyle/>
          <a:p>
            <a:r>
              <a:rPr lang="en-US" smtClean="0">
                <a:solidFill>
                  <a:schemeClr val="bg1"/>
                </a:solidFill>
              </a:rPr>
              <a:t>Highs and lows</a:t>
            </a:r>
            <a:endParaRPr lang="en-US" smtClean="0"/>
          </a:p>
        </p:txBody>
      </p:sp>
      <p:sp>
        <p:nvSpPr>
          <p:cNvPr id="979972" name="AutoShape 4" descr="3d">
            <a:hlinkClick r:id="rId3" invalidUrl="file:///%5C%5Clocalhost%5CC%5C%5CDocuments%20and%20Settings%5CJohn%5CWEATHER%5Cwhighlow.htm" action="ppaction://hlinkfile"/>
          </p:cNvPr>
          <p:cNvSpPr>
            <a:spLocks noChangeAspect="1" noChangeArrowheads="1"/>
          </p:cNvSpPr>
          <p:nvPr/>
        </p:nvSpPr>
        <p:spPr bwMode="auto">
          <a:xfrm>
            <a:off x="168275" y="-236538"/>
            <a:ext cx="1428750" cy="647701"/>
          </a:xfrm>
          <a:prstGeom prst="rect">
            <a:avLst/>
          </a:prstGeom>
          <a:noFill/>
        </p:spPr>
        <p:txBody>
          <a:bodyP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08547" name="Text Box 10"/>
          <p:cNvSpPr txBox="1">
            <a:spLocks noChangeArrowheads="1"/>
          </p:cNvSpPr>
          <p:nvPr/>
        </p:nvSpPr>
        <p:spPr bwMode="auto">
          <a:xfrm>
            <a:off x="304800" y="4495800"/>
            <a:ext cx="4332288" cy="822325"/>
          </a:xfrm>
          <a:prstGeom prst="rect">
            <a:avLst/>
          </a:prstGeom>
          <a:noFill/>
          <a:ln w="9525">
            <a:noFill/>
            <a:miter lim="800000"/>
            <a:headEnd/>
            <a:tailEnd/>
          </a:ln>
        </p:spPr>
        <p:txBody>
          <a:bodyPr wrap="none">
            <a:spAutoFit/>
          </a:bodyPr>
          <a:lstStyle/>
          <a:p>
            <a:pPr algn="ctr" eaLnBrk="0" hangingPunct="0"/>
            <a:r>
              <a:rPr lang="en-US" sz="2400">
                <a:latin typeface="Times New Roman" pitchFamily="18" charset="0"/>
              </a:rPr>
              <a:t>High pressure at surface</a:t>
            </a:r>
          </a:p>
          <a:p>
            <a:pPr algn="ctr" eaLnBrk="0" hangingPunct="0"/>
            <a:r>
              <a:rPr lang="en-US" sz="2400">
                <a:latin typeface="Times New Roman" pitchFamily="18" charset="0"/>
              </a:rPr>
              <a:t>Air flow down, out and clockwise</a:t>
            </a:r>
          </a:p>
        </p:txBody>
      </p:sp>
      <p:sp>
        <p:nvSpPr>
          <p:cNvPr id="108548" name="Text Box 11"/>
          <p:cNvSpPr txBox="1">
            <a:spLocks noChangeArrowheads="1"/>
          </p:cNvSpPr>
          <p:nvPr/>
        </p:nvSpPr>
        <p:spPr bwMode="auto">
          <a:xfrm>
            <a:off x="4724400" y="4419600"/>
            <a:ext cx="4119563" cy="1917700"/>
          </a:xfrm>
          <a:prstGeom prst="rect">
            <a:avLst/>
          </a:prstGeom>
          <a:noFill/>
          <a:ln w="9525">
            <a:noFill/>
            <a:miter lim="800000"/>
            <a:headEnd/>
            <a:tailEnd/>
          </a:ln>
        </p:spPr>
        <p:txBody>
          <a:bodyPr wrap="none">
            <a:spAutoFit/>
          </a:bodyPr>
          <a:lstStyle/>
          <a:p>
            <a:pPr algn="ctr" eaLnBrk="0" hangingPunct="0"/>
            <a:r>
              <a:rPr lang="en-US" sz="2400">
                <a:latin typeface="Times New Roman" pitchFamily="18" charset="0"/>
              </a:rPr>
              <a:t>Low pressure at surface air flow</a:t>
            </a:r>
          </a:p>
          <a:p>
            <a:pPr algn="ctr" eaLnBrk="0" hangingPunct="0"/>
            <a:r>
              <a:rPr lang="en-US" sz="2400">
                <a:latin typeface="Times New Roman" pitchFamily="18" charset="0"/>
              </a:rPr>
              <a:t>Up, in, and counter clockwise</a:t>
            </a:r>
          </a:p>
          <a:p>
            <a:pPr algn="ctr" eaLnBrk="0" hangingPunct="0"/>
            <a:r>
              <a:rPr lang="en-US" sz="2400">
                <a:latin typeface="Times New Roman" pitchFamily="18" charset="0"/>
              </a:rPr>
              <a:t>Air rises cools and often forms</a:t>
            </a:r>
          </a:p>
          <a:p>
            <a:pPr algn="ctr" eaLnBrk="0" hangingPunct="0"/>
            <a:r>
              <a:rPr lang="en-US" sz="2400">
                <a:latin typeface="Times New Roman" pitchFamily="18" charset="0"/>
              </a:rPr>
              <a:t>Clouds and precipitation</a:t>
            </a:r>
          </a:p>
          <a:p>
            <a:pPr algn="ctr" eaLnBrk="0" hangingPunct="0"/>
            <a:endParaRPr lang="en-US" sz="2400">
              <a:latin typeface="Times New Roman" pitchFamily="18" charset="0"/>
            </a:endParaRPr>
          </a:p>
        </p:txBody>
      </p:sp>
      <p:sp>
        <p:nvSpPr>
          <p:cNvPr id="29702" name="TextBox 9">
            <a:hlinkClick r:id="rId4"/>
          </p:cNvPr>
          <p:cNvSpPr txBox="1">
            <a:spLocks noChangeArrowheads="1"/>
          </p:cNvSpPr>
          <p:nvPr/>
        </p:nvSpPr>
        <p:spPr bwMode="auto">
          <a:xfrm>
            <a:off x="1676400" y="5486400"/>
            <a:ext cx="1371600" cy="369888"/>
          </a:xfrm>
          <a:prstGeom prst="rect">
            <a:avLst/>
          </a:prstGeom>
          <a:solidFill>
            <a:schemeClr val="bg2">
              <a:lumMod val="75000"/>
            </a:schemeClr>
          </a:solidFill>
          <a:ln w="9525">
            <a:solidFill>
              <a:srgbClr val="0099CC"/>
            </a:solidFill>
            <a:miter lim="800000"/>
            <a:headEnd/>
            <a:tailEnd/>
          </a:ln>
        </p:spPr>
        <p:txBody>
          <a:bodyPr>
            <a:spAutoFit/>
          </a:bodyPr>
          <a:lstStyle/>
          <a:p>
            <a:pPr algn="ctr" fontAlgn="auto">
              <a:spcBef>
                <a:spcPts val="0"/>
              </a:spcBef>
              <a:spcAft>
                <a:spcPts val="0"/>
              </a:spcAft>
              <a:defRPr/>
            </a:pPr>
            <a:r>
              <a:rPr lang="en-US" dirty="0">
                <a:solidFill>
                  <a:srgbClr val="009DD9"/>
                </a:solidFill>
                <a:latin typeface="+mn-lt"/>
                <a:hlinkClick r:id="rId5"/>
              </a:rPr>
              <a:t>Nasa Link</a:t>
            </a:r>
            <a:endParaRPr lang="en-US" dirty="0">
              <a:solidFill>
                <a:srgbClr val="009DD9"/>
              </a:solidFill>
              <a:latin typeface="+mn-lt"/>
            </a:endParaRPr>
          </a:p>
        </p:txBody>
      </p:sp>
      <p:sp>
        <p:nvSpPr>
          <p:cNvPr id="29703" name="TextBox 10">
            <a:hlinkClick r:id="rId5"/>
          </p:cNvPr>
          <p:cNvSpPr txBox="1">
            <a:spLocks noChangeArrowheads="1"/>
          </p:cNvSpPr>
          <p:nvPr/>
        </p:nvSpPr>
        <p:spPr bwMode="auto">
          <a:xfrm>
            <a:off x="5791200" y="6172200"/>
            <a:ext cx="1600200" cy="369888"/>
          </a:xfrm>
          <a:prstGeom prst="rect">
            <a:avLst/>
          </a:prstGeom>
          <a:solidFill>
            <a:schemeClr val="bg2">
              <a:lumMod val="75000"/>
            </a:schemeClr>
          </a:solidFill>
          <a:ln w="9525">
            <a:solidFill>
              <a:srgbClr val="0099CC"/>
            </a:solidFill>
            <a:miter lim="800000"/>
            <a:headEnd/>
            <a:tailEnd/>
          </a:ln>
        </p:spPr>
        <p:txBody>
          <a:bodyPr>
            <a:spAutoFit/>
          </a:bodyPr>
          <a:lstStyle/>
          <a:p>
            <a:pPr algn="ctr" fontAlgn="auto">
              <a:spcBef>
                <a:spcPts val="0"/>
              </a:spcBef>
              <a:spcAft>
                <a:spcPts val="0"/>
              </a:spcAft>
              <a:defRPr/>
            </a:pPr>
            <a:r>
              <a:rPr lang="en-US" dirty="0">
                <a:solidFill>
                  <a:srgbClr val="009DD9"/>
                </a:solidFill>
                <a:latin typeface="+mn-lt"/>
                <a:hlinkClick r:id="rId5"/>
              </a:rPr>
              <a:t>Nasa Link</a:t>
            </a:r>
            <a:endParaRPr lang="en-US" dirty="0">
              <a:solidFill>
                <a:srgbClr val="009DD9"/>
              </a:solidFill>
              <a:latin typeface="+mn-lt"/>
            </a:endParaRPr>
          </a:p>
        </p:txBody>
      </p:sp>
      <p:pic>
        <p:nvPicPr>
          <p:cNvPr id="108551" name="Picture 4" descr="hadley2"/>
          <p:cNvPicPr>
            <a:picLocks noChangeAspect="1" noChangeArrowheads="1"/>
          </p:cNvPicPr>
          <p:nvPr/>
        </p:nvPicPr>
        <p:blipFill>
          <a:blip r:embed="rId6"/>
          <a:srcRect/>
          <a:stretch>
            <a:fillRect/>
          </a:stretch>
        </p:blipFill>
        <p:spPr bwMode="auto">
          <a:xfrm>
            <a:off x="1219200" y="1600200"/>
            <a:ext cx="6783388" cy="270986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bg2">
                    <a:lumMod val="25000"/>
                  </a:schemeClr>
                </a:solidFill>
              </a:rPr>
              <a:t>Changes in Air pressure </a:t>
            </a:r>
            <a:br>
              <a:rPr lang="en-US" dirty="0" smtClean="0">
                <a:solidFill>
                  <a:schemeClr val="bg2">
                    <a:lumMod val="25000"/>
                  </a:schemeClr>
                </a:solidFill>
              </a:rPr>
            </a:br>
            <a:r>
              <a:rPr lang="en-US" dirty="0" smtClean="0">
                <a:solidFill>
                  <a:schemeClr val="bg2">
                    <a:lumMod val="25000"/>
                  </a:schemeClr>
                </a:solidFill>
              </a:rPr>
              <a:t>signal weather changes</a:t>
            </a:r>
            <a:endParaRPr lang="en-US" dirty="0">
              <a:solidFill>
                <a:schemeClr val="bg2">
                  <a:lumMod val="25000"/>
                </a:schemeClr>
              </a:solidFill>
            </a:endParaRPr>
          </a:p>
        </p:txBody>
      </p:sp>
      <p:pic>
        <p:nvPicPr>
          <p:cNvPr id="4" name="Picture 3" descr="home made barometer.jpg"/>
          <p:cNvPicPr>
            <a:picLocks noChangeAspect="1"/>
          </p:cNvPicPr>
          <p:nvPr/>
        </p:nvPicPr>
        <p:blipFill>
          <a:blip r:embed="rId3"/>
          <a:stretch>
            <a:fillRect/>
          </a:stretch>
        </p:blipFill>
        <p:spPr>
          <a:xfrm>
            <a:off x="762000" y="1828800"/>
            <a:ext cx="3486150" cy="4648200"/>
          </a:xfrm>
          <a:prstGeom prst="rect">
            <a:avLst/>
          </a:prstGeom>
          <a:effectLst>
            <a:outerShdw blurRad="50800" dist="38100" dir="2700000">
              <a:srgbClr val="000000">
                <a:alpha val="43000"/>
              </a:srgbClr>
            </a:outerShdw>
          </a:effectLst>
        </p:spPr>
      </p:pic>
      <p:cxnSp>
        <p:nvCxnSpPr>
          <p:cNvPr id="110595" name="Straight Arrow Connector 5"/>
          <p:cNvCxnSpPr>
            <a:cxnSpLocks noChangeShapeType="1"/>
          </p:cNvCxnSpPr>
          <p:nvPr/>
        </p:nvCxnSpPr>
        <p:spPr bwMode="auto">
          <a:xfrm>
            <a:off x="1219200" y="3505200"/>
            <a:ext cx="838200" cy="1588"/>
          </a:xfrm>
          <a:prstGeom prst="straightConnector1">
            <a:avLst/>
          </a:prstGeom>
          <a:noFill/>
          <a:ln w="9525" algn="ctr">
            <a:solidFill>
              <a:srgbClr val="000202"/>
            </a:solidFill>
            <a:round/>
            <a:headEnd/>
            <a:tailEnd type="arrow" w="med" len="med"/>
          </a:ln>
        </p:spPr>
      </p:cxnSp>
      <p:sp>
        <p:nvSpPr>
          <p:cNvPr id="7" name="TextBox 6"/>
          <p:cNvSpPr txBox="1"/>
          <p:nvPr/>
        </p:nvSpPr>
        <p:spPr>
          <a:xfrm>
            <a:off x="4562475" y="1963738"/>
            <a:ext cx="4581525" cy="4524375"/>
          </a:xfrm>
          <a:prstGeom prst="rect">
            <a:avLst/>
          </a:prstGeom>
          <a:noFill/>
        </p:spPr>
        <p:txBody>
          <a:bodyPr>
            <a:spAutoFit/>
          </a:bodyPr>
          <a:lstStyle/>
          <a:p>
            <a:pPr fontAlgn="auto">
              <a:spcBef>
                <a:spcPts val="0"/>
              </a:spcBef>
              <a:spcAft>
                <a:spcPts val="0"/>
              </a:spcAft>
              <a:defRPr/>
            </a:pPr>
            <a:r>
              <a:rPr lang="en-US" sz="2400" u="sng" dirty="0">
                <a:latin typeface="+mn-lt"/>
              </a:rPr>
              <a:t>Make a barometer:</a:t>
            </a:r>
          </a:p>
          <a:p>
            <a:pPr marL="457200" indent="-457200" fontAlgn="auto">
              <a:spcBef>
                <a:spcPts val="0"/>
              </a:spcBef>
              <a:spcAft>
                <a:spcPts val="0"/>
              </a:spcAft>
              <a:buFont typeface="+mj-lt"/>
              <a:buAutoNum type="arabicPeriod"/>
              <a:defRPr/>
            </a:pPr>
            <a:r>
              <a:rPr lang="en-US" sz="2400" dirty="0">
                <a:latin typeface="+mn-lt"/>
              </a:rPr>
              <a:t>Cut off stem of balloon</a:t>
            </a:r>
          </a:p>
          <a:p>
            <a:pPr marL="457200" indent="-457200" fontAlgn="auto">
              <a:spcBef>
                <a:spcPts val="0"/>
              </a:spcBef>
              <a:spcAft>
                <a:spcPts val="0"/>
              </a:spcAft>
              <a:buFont typeface="+mj-lt"/>
              <a:buAutoNum type="arabicPeriod"/>
              <a:defRPr/>
            </a:pPr>
            <a:r>
              <a:rPr lang="en-US" sz="2400" dirty="0">
                <a:latin typeface="+mn-lt"/>
              </a:rPr>
              <a:t>Stretch top part over jar</a:t>
            </a:r>
          </a:p>
          <a:p>
            <a:pPr marL="457200" indent="-457200" fontAlgn="auto">
              <a:spcBef>
                <a:spcPts val="0"/>
              </a:spcBef>
              <a:spcAft>
                <a:spcPts val="0"/>
              </a:spcAft>
              <a:buFont typeface="+mj-lt"/>
              <a:buAutoNum type="arabicPeriod"/>
              <a:defRPr/>
            </a:pPr>
            <a:r>
              <a:rPr lang="en-US" sz="2400" dirty="0">
                <a:latin typeface="+mn-lt"/>
              </a:rPr>
              <a:t>Attach small paper point to straw</a:t>
            </a:r>
          </a:p>
          <a:p>
            <a:pPr marL="457200" indent="-457200" fontAlgn="auto">
              <a:spcBef>
                <a:spcPts val="0"/>
              </a:spcBef>
              <a:spcAft>
                <a:spcPts val="0"/>
              </a:spcAft>
              <a:buFont typeface="+mj-lt"/>
              <a:buAutoNum type="arabicPeriod"/>
              <a:defRPr/>
            </a:pPr>
            <a:r>
              <a:rPr lang="en-US" sz="2400" dirty="0">
                <a:latin typeface="+mn-lt"/>
              </a:rPr>
              <a:t>Glue straw to top of balloon</a:t>
            </a:r>
          </a:p>
          <a:p>
            <a:pPr fontAlgn="auto">
              <a:spcBef>
                <a:spcPts val="0"/>
              </a:spcBef>
              <a:spcAft>
                <a:spcPts val="0"/>
              </a:spcAft>
              <a:defRPr/>
            </a:pPr>
            <a:endParaRPr lang="en-US" sz="2400" dirty="0">
              <a:latin typeface="+mn-lt"/>
            </a:endParaRPr>
          </a:p>
          <a:p>
            <a:pPr fontAlgn="auto">
              <a:spcBef>
                <a:spcPts val="0"/>
              </a:spcBef>
              <a:spcAft>
                <a:spcPts val="0"/>
              </a:spcAft>
              <a:defRPr/>
            </a:pPr>
            <a:r>
              <a:rPr lang="en-US" sz="2400" dirty="0">
                <a:latin typeface="+mn-lt"/>
              </a:rPr>
              <a:t>Measure on paper where straw tip is every 12-24 hrs</a:t>
            </a:r>
          </a:p>
          <a:p>
            <a:pPr fontAlgn="auto">
              <a:spcBef>
                <a:spcPts val="0"/>
              </a:spcBef>
              <a:spcAft>
                <a:spcPts val="0"/>
              </a:spcAft>
              <a:defRPr/>
            </a:pPr>
            <a:endParaRPr lang="en-US" sz="2400" dirty="0">
              <a:latin typeface="+mn-lt"/>
            </a:endParaRPr>
          </a:p>
          <a:p>
            <a:pPr fontAlgn="auto">
              <a:spcBef>
                <a:spcPts val="0"/>
              </a:spcBef>
              <a:spcAft>
                <a:spcPts val="0"/>
              </a:spcAft>
              <a:defRPr/>
            </a:pPr>
            <a:r>
              <a:rPr lang="en-US" sz="2400" dirty="0">
                <a:latin typeface="+mn-lt"/>
              </a:rPr>
              <a:t>Compare to daily pressure</a:t>
            </a:r>
          </a:p>
          <a:p>
            <a:pPr fontAlgn="auto">
              <a:spcBef>
                <a:spcPts val="0"/>
              </a:spcBef>
              <a:spcAft>
                <a:spcPts val="0"/>
              </a:spcAft>
              <a:defRPr/>
            </a:pPr>
            <a:r>
              <a:rPr lang="en-US" sz="2400" dirty="0">
                <a:latin typeface="+mn-lt"/>
              </a:rPr>
              <a:t>(check weather websites)</a:t>
            </a:r>
            <a:endParaRPr lang="en-US" sz="2400" dirty="0">
              <a:latin typeface="+mn-l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rrowheads="1"/>
          </p:cNvSpPr>
          <p:nvPr>
            <p:ph type="title"/>
          </p:nvPr>
        </p:nvSpPr>
        <p:spPr/>
        <p:txBody>
          <a:bodyPr/>
          <a:lstStyle/>
          <a:p>
            <a:r>
              <a:rPr lang="en-US" b="1" smtClean="0">
                <a:solidFill>
                  <a:schemeClr val="bg1"/>
                </a:solidFill>
              </a:rPr>
              <a:t>AIR MASSES AND FRONTS</a:t>
            </a:r>
            <a:endParaRPr lang="en-US" b="1" smtClean="0"/>
          </a:p>
        </p:txBody>
      </p:sp>
      <p:sp>
        <p:nvSpPr>
          <p:cNvPr id="1108995" name="Rectangle 3"/>
          <p:cNvSpPr>
            <a:spLocks noGrp="1" noRot="1" noChangeArrowheads="1"/>
          </p:cNvSpPr>
          <p:nvPr>
            <p:ph type="body" idx="1"/>
          </p:nvPr>
        </p:nvSpPr>
        <p:spPr>
          <a:xfrm>
            <a:off x="457200" y="1447800"/>
            <a:ext cx="8686800" cy="5181600"/>
          </a:xfrm>
        </p:spPr>
        <p:txBody>
          <a:bodyPr/>
          <a:lstStyle/>
          <a:p>
            <a:pPr marL="55563" indent="-4763">
              <a:lnSpc>
                <a:spcPct val="90000"/>
              </a:lnSpc>
              <a:buFont typeface="Wingdings" pitchFamily="2" charset="2"/>
              <a:buNone/>
            </a:pPr>
            <a:r>
              <a:rPr lang="en-US" sz="2800" smtClean="0"/>
              <a:t>The boundary between air masses  of different densities is called a</a:t>
            </a:r>
            <a:r>
              <a:rPr lang="en-US" sz="2800" smtClean="0">
                <a:solidFill>
                  <a:schemeClr val="bg1"/>
                </a:solidFill>
              </a:rPr>
              <a:t> </a:t>
            </a:r>
            <a:r>
              <a:rPr lang="en-US" sz="2800" smtClean="0"/>
              <a:t>FRONT.</a:t>
            </a:r>
          </a:p>
          <a:p>
            <a:pPr marL="55563" indent="-4763">
              <a:lnSpc>
                <a:spcPct val="90000"/>
              </a:lnSpc>
              <a:buFont typeface="Wingdings" pitchFamily="2" charset="2"/>
              <a:buNone/>
            </a:pPr>
            <a:endParaRPr lang="en-US" sz="2800" smtClean="0">
              <a:solidFill>
                <a:srgbClr val="FFFC10"/>
              </a:solidFill>
            </a:endParaRPr>
          </a:p>
          <a:p>
            <a:pPr marL="55563" indent="-4763">
              <a:lnSpc>
                <a:spcPct val="90000"/>
              </a:lnSpc>
              <a:buFont typeface="Wingdings" pitchFamily="2" charset="2"/>
              <a:buNone/>
            </a:pPr>
            <a:endParaRPr lang="en-US" sz="2800" smtClean="0"/>
          </a:p>
          <a:p>
            <a:pPr marL="55563" indent="-4763">
              <a:lnSpc>
                <a:spcPct val="90000"/>
              </a:lnSpc>
              <a:buFont typeface="Wingdings" pitchFamily="2" charset="2"/>
              <a:buNone/>
            </a:pPr>
            <a:endParaRPr lang="en-US" sz="2800" smtClean="0"/>
          </a:p>
          <a:p>
            <a:pPr marL="55563" indent="-4763">
              <a:lnSpc>
                <a:spcPct val="90000"/>
              </a:lnSpc>
              <a:buFont typeface="Wingdings" pitchFamily="2" charset="2"/>
              <a:buNone/>
            </a:pP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8995">
                                            <p:txEl>
                                              <p:pRg st="0" end="0"/>
                                            </p:txEl>
                                          </p:spTgt>
                                        </p:tgtEl>
                                        <p:attrNameLst>
                                          <p:attrName>style.visibility</p:attrName>
                                        </p:attrNameLst>
                                      </p:cBhvr>
                                      <p:to>
                                        <p:strVal val="visible"/>
                                      </p:to>
                                    </p:set>
                                    <p:animEffect transition="in" filter="dissolve">
                                      <p:cBhvr>
                                        <p:cTn id="7" dur="500"/>
                                        <p:tgtEl>
                                          <p:spTgt spid="1108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9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rrowheads="1"/>
          </p:cNvSpPr>
          <p:nvPr>
            <p:ph type="title"/>
          </p:nvPr>
        </p:nvSpPr>
        <p:spPr/>
        <p:txBody>
          <a:bodyPr/>
          <a:lstStyle/>
          <a:p>
            <a:r>
              <a:rPr lang="en-US" smtClean="0">
                <a:solidFill>
                  <a:schemeClr val="tx1"/>
                </a:solidFill>
              </a:rPr>
              <a:t>Cold front</a:t>
            </a:r>
            <a:endParaRPr lang="en-US" smtClean="0">
              <a:solidFill>
                <a:schemeClr val="bg1"/>
              </a:solidFill>
            </a:endParaRPr>
          </a:p>
        </p:txBody>
      </p:sp>
      <p:grpSp>
        <p:nvGrpSpPr>
          <p:cNvPr id="114690" name="Group 3"/>
          <p:cNvGrpSpPr>
            <a:grpSpLocks/>
          </p:cNvGrpSpPr>
          <p:nvPr/>
        </p:nvGrpSpPr>
        <p:grpSpPr bwMode="auto">
          <a:xfrm>
            <a:off x="609600" y="1676400"/>
            <a:ext cx="7620000" cy="3200400"/>
            <a:chOff x="528" y="1248"/>
            <a:chExt cx="4800" cy="2016"/>
          </a:xfrm>
        </p:grpSpPr>
        <p:pic>
          <p:nvPicPr>
            <p:cNvPr id="114693" name="Picture 4" descr="2d">
              <a:hlinkClick r:id="rId3"/>
            </p:cNvPr>
            <p:cNvPicPr>
              <a:picLocks noChangeAspect="1" noChangeArrowheads="1" noCrop="1"/>
            </p:cNvPicPr>
            <p:nvPr/>
          </p:nvPicPr>
          <p:blipFill>
            <a:blip r:embed="rId4"/>
            <a:srcRect/>
            <a:stretch>
              <a:fillRect/>
            </a:stretch>
          </p:blipFill>
          <p:spPr bwMode="auto">
            <a:xfrm>
              <a:off x="2107" y="1248"/>
              <a:ext cx="3221" cy="2016"/>
            </a:xfrm>
            <a:prstGeom prst="rect">
              <a:avLst/>
            </a:prstGeom>
            <a:noFill/>
            <a:ln w="9525">
              <a:noFill/>
              <a:miter lim="800000"/>
              <a:headEnd/>
              <a:tailEnd/>
            </a:ln>
          </p:spPr>
        </p:pic>
        <p:pic>
          <p:nvPicPr>
            <p:cNvPr id="114694" name="Picture 5" descr="1d">
              <a:hlinkClick r:id="rId3"/>
            </p:cNvPr>
            <p:cNvPicPr>
              <a:picLocks noChangeAspect="1" noChangeArrowheads="1"/>
            </p:cNvPicPr>
            <p:nvPr/>
          </p:nvPicPr>
          <p:blipFill>
            <a:blip r:embed="rId5"/>
            <a:srcRect/>
            <a:stretch>
              <a:fillRect/>
            </a:stretch>
          </p:blipFill>
          <p:spPr bwMode="auto">
            <a:xfrm>
              <a:off x="528" y="1248"/>
              <a:ext cx="1579" cy="2016"/>
            </a:xfrm>
            <a:prstGeom prst="rect">
              <a:avLst/>
            </a:prstGeom>
            <a:noFill/>
            <a:ln w="9525">
              <a:noFill/>
              <a:miter lim="800000"/>
              <a:headEnd/>
              <a:tailEnd/>
            </a:ln>
          </p:spPr>
        </p:pic>
      </p:grpSp>
      <p:sp>
        <p:nvSpPr>
          <p:cNvPr id="114691" name="Text Box 6"/>
          <p:cNvSpPr txBox="1">
            <a:spLocks noChangeArrowheads="1"/>
          </p:cNvSpPr>
          <p:nvPr/>
        </p:nvSpPr>
        <p:spPr bwMode="auto">
          <a:xfrm>
            <a:off x="609600" y="5410200"/>
            <a:ext cx="3101975" cy="701675"/>
          </a:xfrm>
          <a:prstGeom prst="rect">
            <a:avLst/>
          </a:prstGeom>
          <a:noFill/>
          <a:ln w="9525">
            <a:noFill/>
            <a:miter lim="800000"/>
            <a:headEnd/>
            <a:tailEnd/>
          </a:ln>
        </p:spPr>
        <p:txBody>
          <a:bodyPr>
            <a:spAutoFit/>
          </a:bodyPr>
          <a:lstStyle/>
          <a:p>
            <a:pPr eaLnBrk="0" hangingPunct="0"/>
            <a:r>
              <a:rPr lang="en-US" sz="2000">
                <a:latin typeface="Times New Roman" pitchFamily="18" charset="0"/>
              </a:rPr>
              <a:t>(1) Leading edge of an</a:t>
            </a:r>
          </a:p>
          <a:p>
            <a:pPr eaLnBrk="0" hangingPunct="0"/>
            <a:r>
              <a:rPr lang="en-US" sz="2000">
                <a:latin typeface="Times New Roman" pitchFamily="18" charset="0"/>
              </a:rPr>
              <a:t>      Advancing cold air mass</a:t>
            </a:r>
          </a:p>
        </p:txBody>
      </p:sp>
      <p:sp>
        <p:nvSpPr>
          <p:cNvPr id="114692" name="Text Box 7"/>
          <p:cNvSpPr txBox="1">
            <a:spLocks noChangeArrowheads="1"/>
          </p:cNvSpPr>
          <p:nvPr/>
        </p:nvSpPr>
        <p:spPr bwMode="auto">
          <a:xfrm>
            <a:off x="4038600" y="5181600"/>
            <a:ext cx="4114800" cy="1006475"/>
          </a:xfrm>
          <a:prstGeom prst="rect">
            <a:avLst/>
          </a:prstGeom>
          <a:noFill/>
          <a:ln w="9525">
            <a:noFill/>
            <a:miter lim="800000"/>
            <a:headEnd/>
            <a:tailEnd/>
          </a:ln>
        </p:spPr>
        <p:txBody>
          <a:bodyPr>
            <a:spAutoFit/>
          </a:bodyPr>
          <a:lstStyle/>
          <a:p>
            <a:pPr eaLnBrk="0" hangingPunct="0"/>
            <a:r>
              <a:rPr lang="en-US" sz="2000">
                <a:latin typeface="Times New Roman" pitchFamily="18" charset="0"/>
              </a:rPr>
              <a:t>(2) Cold front plows into warmer</a:t>
            </a:r>
          </a:p>
          <a:p>
            <a:pPr eaLnBrk="0" hangingPunct="0"/>
            <a:r>
              <a:rPr lang="en-US" sz="2000">
                <a:latin typeface="Times New Roman" pitchFamily="18" charset="0"/>
              </a:rPr>
              <a:t>      lighter air forming towering </a:t>
            </a:r>
          </a:p>
          <a:p>
            <a:pPr eaLnBrk="0" hangingPunct="0"/>
            <a:r>
              <a:rPr lang="en-US" sz="2000">
                <a:latin typeface="Times New Roman" pitchFamily="18" charset="0"/>
              </a:rPr>
              <a:t>      clouds rain and thunderstorms</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rrowheads="1"/>
          </p:cNvSpPr>
          <p:nvPr>
            <p:ph type="title"/>
          </p:nvPr>
        </p:nvSpPr>
        <p:spPr>
          <a:xfrm>
            <a:off x="301625" y="228600"/>
            <a:ext cx="8343900" cy="1325563"/>
          </a:xfrm>
        </p:spPr>
        <p:txBody>
          <a:bodyPr/>
          <a:lstStyle/>
          <a:p>
            <a:r>
              <a:rPr lang="en-US" smtClean="0">
                <a:solidFill>
                  <a:schemeClr val="tx1"/>
                </a:solidFill>
              </a:rPr>
              <a:t>Warm front</a:t>
            </a:r>
            <a:endParaRPr lang="en-US" smtClean="0"/>
          </a:p>
        </p:txBody>
      </p:sp>
      <p:pic>
        <p:nvPicPr>
          <p:cNvPr id="116738" name="Picture 3" descr="1d">
            <a:hlinkClick r:id="rId3"/>
          </p:cNvPr>
          <p:cNvPicPr>
            <a:picLocks noChangeAspect="1" noChangeArrowheads="1"/>
          </p:cNvPicPr>
          <p:nvPr/>
        </p:nvPicPr>
        <p:blipFill>
          <a:blip r:embed="rId4"/>
          <a:srcRect/>
          <a:stretch>
            <a:fillRect/>
          </a:stretch>
        </p:blipFill>
        <p:spPr bwMode="auto">
          <a:xfrm>
            <a:off x="685800" y="1981200"/>
            <a:ext cx="1981200" cy="2895600"/>
          </a:xfrm>
          <a:prstGeom prst="rect">
            <a:avLst/>
          </a:prstGeom>
          <a:noFill/>
          <a:ln w="9525">
            <a:noFill/>
            <a:miter lim="800000"/>
            <a:headEnd/>
            <a:tailEnd/>
          </a:ln>
        </p:spPr>
      </p:pic>
      <p:pic>
        <p:nvPicPr>
          <p:cNvPr id="116739" name="Picture 4" descr="2d">
            <a:hlinkClick r:id="rId3"/>
          </p:cNvPr>
          <p:cNvPicPr>
            <a:picLocks noChangeAspect="1" noChangeArrowheads="1" noCrop="1"/>
          </p:cNvPicPr>
          <p:nvPr/>
        </p:nvPicPr>
        <p:blipFill>
          <a:blip r:embed="rId5"/>
          <a:srcRect/>
          <a:stretch>
            <a:fillRect/>
          </a:stretch>
        </p:blipFill>
        <p:spPr bwMode="auto">
          <a:xfrm>
            <a:off x="2667000" y="1981200"/>
            <a:ext cx="5715000" cy="2895600"/>
          </a:xfrm>
          <a:prstGeom prst="rect">
            <a:avLst/>
          </a:prstGeom>
          <a:noFill/>
          <a:ln w="9525">
            <a:noFill/>
            <a:miter lim="800000"/>
            <a:headEnd/>
            <a:tailEnd/>
          </a:ln>
        </p:spPr>
      </p:pic>
      <p:sp>
        <p:nvSpPr>
          <p:cNvPr id="116740" name="Text Box 5"/>
          <p:cNvSpPr txBox="1">
            <a:spLocks noChangeArrowheads="1"/>
          </p:cNvSpPr>
          <p:nvPr/>
        </p:nvSpPr>
        <p:spPr bwMode="auto">
          <a:xfrm>
            <a:off x="479425" y="5181600"/>
            <a:ext cx="8029575" cy="1281113"/>
          </a:xfrm>
          <a:prstGeom prst="rect">
            <a:avLst/>
          </a:prstGeom>
          <a:noFill/>
          <a:ln w="9525">
            <a:noFill/>
            <a:miter lim="800000"/>
            <a:headEnd/>
            <a:tailEnd/>
          </a:ln>
        </p:spPr>
        <p:txBody>
          <a:bodyPr wrap="none">
            <a:spAutoFit/>
          </a:bodyPr>
          <a:lstStyle/>
          <a:p>
            <a:pPr algn="ctr" eaLnBrk="0" hangingPunct="0"/>
            <a:r>
              <a:rPr lang="en-US" sz="2400">
                <a:latin typeface="Times New Roman" pitchFamily="18" charset="0"/>
              </a:rPr>
              <a:t>Cold air is still the boss</a:t>
            </a:r>
          </a:p>
          <a:p>
            <a:pPr algn="ctr" eaLnBrk="0" hangingPunct="0"/>
            <a:r>
              <a:rPr lang="en-US">
                <a:latin typeface="Times New Roman" pitchFamily="18" charset="0"/>
              </a:rPr>
              <a:t>Heaver denser cold air retreats slowly as warm air rides up and over cold and spawns </a:t>
            </a:r>
          </a:p>
          <a:p>
            <a:pPr algn="ctr" eaLnBrk="0" hangingPunct="0"/>
            <a:r>
              <a:rPr lang="en-US">
                <a:latin typeface="Times New Roman" pitchFamily="18" charset="0"/>
              </a:rPr>
              <a:t>Widespread clouds  &amp; precipitation</a:t>
            </a:r>
          </a:p>
          <a:p>
            <a:pPr algn="ctr" eaLnBrk="0" hangingPunct="0"/>
            <a:endParaRPr lang="en-US">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rrowheads="1"/>
          </p:cNvSpPr>
          <p:nvPr>
            <p:ph type="title"/>
          </p:nvPr>
        </p:nvSpPr>
        <p:spPr/>
        <p:txBody>
          <a:bodyPr/>
          <a:lstStyle/>
          <a:p>
            <a:r>
              <a:rPr lang="en-US" smtClean="0">
                <a:solidFill>
                  <a:schemeClr val="tx1"/>
                </a:solidFill>
              </a:rPr>
              <a:t>Stationary front</a:t>
            </a:r>
            <a:endParaRPr lang="en-US" smtClean="0">
              <a:solidFill>
                <a:schemeClr val="bg1"/>
              </a:solidFill>
            </a:endParaRPr>
          </a:p>
        </p:txBody>
      </p:sp>
      <p:pic>
        <p:nvPicPr>
          <p:cNvPr id="118786" name="Picture 3" descr="1d">
            <a:hlinkClick r:id="rId3"/>
          </p:cNvPr>
          <p:cNvPicPr>
            <a:picLocks noChangeAspect="1" noChangeArrowheads="1"/>
          </p:cNvPicPr>
          <p:nvPr/>
        </p:nvPicPr>
        <p:blipFill>
          <a:blip r:embed="rId4"/>
          <a:srcRect/>
          <a:stretch>
            <a:fillRect/>
          </a:stretch>
        </p:blipFill>
        <p:spPr bwMode="auto">
          <a:xfrm>
            <a:off x="685800" y="1981200"/>
            <a:ext cx="1828800" cy="2438400"/>
          </a:xfrm>
          <a:prstGeom prst="rect">
            <a:avLst/>
          </a:prstGeom>
          <a:noFill/>
          <a:ln w="9525">
            <a:noFill/>
            <a:miter lim="800000"/>
            <a:headEnd/>
            <a:tailEnd/>
          </a:ln>
        </p:spPr>
      </p:pic>
      <p:pic>
        <p:nvPicPr>
          <p:cNvPr id="118787" name="Picture 4" descr="2d">
            <a:hlinkClick r:id="rId3"/>
          </p:cNvPr>
          <p:cNvPicPr>
            <a:picLocks noChangeAspect="1" noChangeArrowheads="1" noCrop="1"/>
          </p:cNvPicPr>
          <p:nvPr/>
        </p:nvPicPr>
        <p:blipFill>
          <a:blip r:embed="rId5"/>
          <a:srcRect/>
          <a:stretch>
            <a:fillRect/>
          </a:stretch>
        </p:blipFill>
        <p:spPr bwMode="auto">
          <a:xfrm>
            <a:off x="2514600" y="1981200"/>
            <a:ext cx="3657600" cy="2438400"/>
          </a:xfrm>
          <a:prstGeom prst="rect">
            <a:avLst/>
          </a:prstGeom>
          <a:noFill/>
          <a:ln w="9525">
            <a:noFill/>
            <a:miter lim="800000"/>
            <a:headEnd/>
            <a:tailEnd/>
          </a:ln>
        </p:spPr>
      </p:pic>
      <p:pic>
        <p:nvPicPr>
          <p:cNvPr id="118788" name="Picture 5" descr="3d">
            <a:hlinkClick r:id="rId3"/>
          </p:cNvPr>
          <p:cNvPicPr>
            <a:picLocks noChangeAspect="1" noChangeArrowheads="1"/>
          </p:cNvPicPr>
          <p:nvPr/>
        </p:nvPicPr>
        <p:blipFill>
          <a:blip r:embed="rId6"/>
          <a:srcRect/>
          <a:stretch>
            <a:fillRect/>
          </a:stretch>
        </p:blipFill>
        <p:spPr bwMode="auto">
          <a:xfrm>
            <a:off x="6172200" y="1981200"/>
            <a:ext cx="2286000" cy="2438400"/>
          </a:xfrm>
          <a:prstGeom prst="rect">
            <a:avLst/>
          </a:prstGeom>
          <a:noFill/>
          <a:ln w="9525">
            <a:noFill/>
            <a:miter lim="800000"/>
            <a:headEnd/>
            <a:tailEnd/>
          </a:ln>
        </p:spPr>
      </p:pic>
      <p:sp>
        <p:nvSpPr>
          <p:cNvPr id="118789" name="Text Box 6"/>
          <p:cNvSpPr txBox="1">
            <a:spLocks noChangeArrowheads="1"/>
          </p:cNvSpPr>
          <p:nvPr/>
        </p:nvSpPr>
        <p:spPr bwMode="auto">
          <a:xfrm>
            <a:off x="677863" y="4841875"/>
            <a:ext cx="1698625" cy="822325"/>
          </a:xfrm>
          <a:prstGeom prst="rect">
            <a:avLst/>
          </a:prstGeom>
          <a:noFill/>
          <a:ln w="9525">
            <a:noFill/>
            <a:miter lim="800000"/>
            <a:headEnd/>
            <a:tailEnd/>
          </a:ln>
        </p:spPr>
        <p:txBody>
          <a:bodyPr wrap="none">
            <a:spAutoFit/>
          </a:bodyPr>
          <a:lstStyle/>
          <a:p>
            <a:pPr algn="ctr" eaLnBrk="0" hangingPunct="0"/>
            <a:r>
              <a:rPr lang="en-US" sz="2400">
                <a:latin typeface="Times New Roman" pitchFamily="18" charset="0"/>
              </a:rPr>
              <a:t>(1) cool dry </a:t>
            </a:r>
          </a:p>
          <a:p>
            <a:pPr algn="ctr" eaLnBrk="0" hangingPunct="0"/>
            <a:r>
              <a:rPr lang="en-US" sz="2400">
                <a:latin typeface="Times New Roman" pitchFamily="18" charset="0"/>
              </a:rPr>
              <a:t>Air mass</a:t>
            </a:r>
          </a:p>
        </p:txBody>
      </p:sp>
      <p:sp>
        <p:nvSpPr>
          <p:cNvPr id="118790" name="Text Box 7"/>
          <p:cNvSpPr txBox="1">
            <a:spLocks noChangeArrowheads="1"/>
          </p:cNvSpPr>
          <p:nvPr/>
        </p:nvSpPr>
        <p:spPr bwMode="auto">
          <a:xfrm>
            <a:off x="2514600" y="4876800"/>
            <a:ext cx="2967038" cy="1187450"/>
          </a:xfrm>
          <a:prstGeom prst="rect">
            <a:avLst/>
          </a:prstGeom>
          <a:noFill/>
          <a:ln w="9525">
            <a:noFill/>
            <a:miter lim="800000"/>
            <a:headEnd/>
            <a:tailEnd/>
          </a:ln>
        </p:spPr>
        <p:txBody>
          <a:bodyPr>
            <a:spAutoFit/>
          </a:bodyPr>
          <a:lstStyle/>
          <a:p>
            <a:pPr algn="ctr" eaLnBrk="0" hangingPunct="0"/>
            <a:r>
              <a:rPr lang="en-US" sz="2400">
                <a:latin typeface="Times New Roman" pitchFamily="18" charset="0"/>
              </a:rPr>
              <a:t>(2) butts up against an </a:t>
            </a:r>
          </a:p>
          <a:p>
            <a:pPr algn="ctr" eaLnBrk="0" hangingPunct="0"/>
            <a:r>
              <a:rPr lang="en-US" sz="2400">
                <a:latin typeface="Times New Roman" pitchFamily="18" charset="0"/>
              </a:rPr>
              <a:t>equally strong mass </a:t>
            </a:r>
          </a:p>
          <a:p>
            <a:pPr algn="ctr" eaLnBrk="0" hangingPunct="0"/>
            <a:r>
              <a:rPr lang="en-US" sz="2400">
                <a:latin typeface="Times New Roman" pitchFamily="18" charset="0"/>
              </a:rPr>
              <a:t>of Warm humid air</a:t>
            </a:r>
          </a:p>
        </p:txBody>
      </p:sp>
      <p:sp>
        <p:nvSpPr>
          <p:cNvPr id="118791" name="Text Box 8"/>
          <p:cNvSpPr txBox="1">
            <a:spLocks noChangeArrowheads="1"/>
          </p:cNvSpPr>
          <p:nvPr/>
        </p:nvSpPr>
        <p:spPr bwMode="auto">
          <a:xfrm>
            <a:off x="5753100" y="4765675"/>
            <a:ext cx="2833688" cy="1187450"/>
          </a:xfrm>
          <a:prstGeom prst="rect">
            <a:avLst/>
          </a:prstGeom>
          <a:noFill/>
          <a:ln w="9525">
            <a:noFill/>
            <a:miter lim="800000"/>
            <a:headEnd/>
            <a:tailEnd/>
          </a:ln>
        </p:spPr>
        <p:txBody>
          <a:bodyPr wrap="none">
            <a:spAutoFit/>
          </a:bodyPr>
          <a:lstStyle/>
          <a:p>
            <a:pPr algn="ctr" eaLnBrk="0" hangingPunct="0"/>
            <a:r>
              <a:rPr lang="en-US" sz="2400">
                <a:latin typeface="Times New Roman" pitchFamily="18" charset="0"/>
              </a:rPr>
              <a:t>(3) battles for control</a:t>
            </a:r>
          </a:p>
          <a:p>
            <a:pPr algn="ctr" eaLnBrk="0" hangingPunct="0"/>
            <a:r>
              <a:rPr lang="en-US" sz="2400">
                <a:latin typeface="Times New Roman" pitchFamily="18" charset="0"/>
              </a:rPr>
              <a:t>Ends with no winners</a:t>
            </a:r>
          </a:p>
          <a:p>
            <a:pPr algn="ctr" eaLnBrk="0" hangingPunct="0"/>
            <a:r>
              <a:rPr lang="en-US" sz="2400">
                <a:latin typeface="Times New Roman" pitchFamily="18" charset="0"/>
              </a:rPr>
              <a:t>Front moves little</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rrowheads="1"/>
          </p:cNvSpPr>
          <p:nvPr>
            <p:ph type="body" idx="1"/>
          </p:nvPr>
        </p:nvSpPr>
        <p:spPr>
          <a:xfrm>
            <a:off x="304800" y="1447800"/>
            <a:ext cx="8540750" cy="4422775"/>
          </a:xfrm>
        </p:spPr>
        <p:txBody>
          <a:bodyPr/>
          <a:lstStyle/>
          <a:p>
            <a:pPr>
              <a:buFont typeface="Wingdings" pitchFamily="2" charset="2"/>
              <a:buNone/>
            </a:pPr>
            <a:r>
              <a:rPr lang="en-US" smtClean="0"/>
              <a:t>Symbols that appear on weather maps:</a:t>
            </a:r>
          </a:p>
        </p:txBody>
      </p:sp>
      <p:pic>
        <p:nvPicPr>
          <p:cNvPr id="120834" name="Picture 4"/>
          <p:cNvPicPr>
            <a:picLocks noChangeAspect="1" noChangeArrowheads="1"/>
          </p:cNvPicPr>
          <p:nvPr/>
        </p:nvPicPr>
        <p:blipFill>
          <a:blip r:embed="rId3"/>
          <a:srcRect l="15424" t="304" r="1186"/>
          <a:stretch>
            <a:fillRect/>
          </a:stretch>
        </p:blipFill>
        <p:spPr bwMode="auto">
          <a:xfrm>
            <a:off x="1447800" y="2286000"/>
            <a:ext cx="6324600" cy="4349750"/>
          </a:xfrm>
          <a:prstGeom prst="rect">
            <a:avLst/>
          </a:prstGeom>
          <a:solidFill>
            <a:srgbClr val="460FCF"/>
          </a:solidFill>
          <a:ln w="76200">
            <a:solidFill>
              <a:schemeClr val="bg1"/>
            </a:solidFill>
            <a:miter lim="800000"/>
            <a:headEnd/>
            <a:tailEnd/>
          </a:ln>
        </p:spPr>
      </p:pic>
      <p:sp>
        <p:nvSpPr>
          <p:cNvPr id="1119237" name="Line 5"/>
          <p:cNvSpPr>
            <a:spLocks noChangeShapeType="1"/>
          </p:cNvSpPr>
          <p:nvPr/>
        </p:nvSpPr>
        <p:spPr bwMode="auto">
          <a:xfrm>
            <a:off x="2971800" y="3733800"/>
            <a:ext cx="2590800" cy="0"/>
          </a:xfrm>
          <a:prstGeom prst="line">
            <a:avLst/>
          </a:prstGeom>
          <a:noFill/>
          <a:ln w="38100">
            <a:solidFill>
              <a:srgbClr val="460FCF"/>
            </a:solidFill>
            <a:round/>
            <a:headEnd/>
            <a:tailEnd/>
          </a:ln>
          <a:effectLst/>
        </p:spPr>
        <p:txBody>
          <a:bodyPr/>
          <a:lstStyle/>
          <a:p>
            <a:pPr algn="ctr" eaLnBrk="0" fontAlgn="auto" hangingPunct="0">
              <a:spcBef>
                <a:spcPts val="0"/>
              </a:spcBef>
              <a:spcAft>
                <a:spcPts val="0"/>
              </a:spcAft>
              <a:defRPr/>
            </a:pPr>
            <a:endParaRPr lang="en-US">
              <a:effectLst>
                <a:outerShdw blurRad="38100" dist="38100" dir="2700000" algn="tl">
                  <a:srgbClr val="000000">
                    <a:alpha val="43137"/>
                  </a:srgbClr>
                </a:outerShdw>
              </a:effectLst>
            </a:endParaRPr>
          </a:p>
        </p:txBody>
      </p:sp>
      <p:sp>
        <p:nvSpPr>
          <p:cNvPr id="1119238" name="AutoShape 6"/>
          <p:cNvSpPr>
            <a:spLocks noChangeArrowheads="1"/>
          </p:cNvSpPr>
          <p:nvPr/>
        </p:nvSpPr>
        <p:spPr bwMode="auto">
          <a:xfrm rot="10800000">
            <a:off x="3962400" y="3733800"/>
            <a:ext cx="457200" cy="228600"/>
          </a:xfrm>
          <a:prstGeom prst="triangle">
            <a:avLst>
              <a:gd name="adj" fmla="val 50000"/>
            </a:avLst>
          </a:prstGeom>
          <a:solidFill>
            <a:srgbClr val="460FCF"/>
          </a:solidFill>
          <a:ln w="9525">
            <a:solidFill>
              <a:srgbClr val="460FCF"/>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39" name="AutoShape 7"/>
          <p:cNvSpPr>
            <a:spLocks noChangeArrowheads="1"/>
          </p:cNvSpPr>
          <p:nvPr/>
        </p:nvSpPr>
        <p:spPr bwMode="auto">
          <a:xfrm rot="10800000">
            <a:off x="2971800" y="3733800"/>
            <a:ext cx="457200" cy="228600"/>
          </a:xfrm>
          <a:prstGeom prst="triangle">
            <a:avLst>
              <a:gd name="adj" fmla="val 50000"/>
            </a:avLst>
          </a:prstGeom>
          <a:solidFill>
            <a:srgbClr val="460FCF"/>
          </a:solidFill>
          <a:ln w="9525">
            <a:solidFill>
              <a:srgbClr val="460FCF"/>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40" name="AutoShape 8"/>
          <p:cNvSpPr>
            <a:spLocks noChangeArrowheads="1"/>
          </p:cNvSpPr>
          <p:nvPr/>
        </p:nvSpPr>
        <p:spPr bwMode="auto">
          <a:xfrm rot="10800000">
            <a:off x="5105400" y="3733800"/>
            <a:ext cx="457200" cy="228600"/>
          </a:xfrm>
          <a:prstGeom prst="triangle">
            <a:avLst>
              <a:gd name="adj" fmla="val 50000"/>
            </a:avLst>
          </a:prstGeom>
          <a:solidFill>
            <a:srgbClr val="460FCF"/>
          </a:solidFill>
          <a:ln w="9525">
            <a:solidFill>
              <a:srgbClr val="460FCF"/>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41" name="AutoShape 9"/>
          <p:cNvSpPr>
            <a:spLocks noChangeArrowheads="1"/>
          </p:cNvSpPr>
          <p:nvPr/>
        </p:nvSpPr>
        <p:spPr bwMode="auto">
          <a:xfrm>
            <a:off x="3962400" y="4800600"/>
            <a:ext cx="457200" cy="152400"/>
          </a:xfrm>
          <a:prstGeom prst="triangle">
            <a:avLst>
              <a:gd name="adj" fmla="val 50000"/>
            </a:avLst>
          </a:prstGeom>
          <a:solidFill>
            <a:srgbClr val="AE3081"/>
          </a:solidFill>
          <a:ln w="9525">
            <a:solidFill>
              <a:srgbClr val="460FCF"/>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42" name="AutoShape 10"/>
          <p:cNvSpPr>
            <a:spLocks noChangeArrowheads="1"/>
          </p:cNvSpPr>
          <p:nvPr/>
        </p:nvSpPr>
        <p:spPr bwMode="auto">
          <a:xfrm rot="21542076" flipV="1">
            <a:off x="4038600" y="4648200"/>
            <a:ext cx="382588" cy="153988"/>
          </a:xfrm>
          <a:prstGeom prst="triangle">
            <a:avLst>
              <a:gd name="adj" fmla="val 50000"/>
            </a:avLst>
          </a:prstGeom>
          <a:solidFill>
            <a:srgbClr val="460FCF"/>
          </a:solidFill>
          <a:ln w="9525">
            <a:solidFill>
              <a:srgbClr val="460FCF"/>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43" name="Line 11"/>
          <p:cNvSpPr>
            <a:spLocks noChangeShapeType="1"/>
          </p:cNvSpPr>
          <p:nvPr/>
        </p:nvSpPr>
        <p:spPr bwMode="auto">
          <a:xfrm>
            <a:off x="2971800" y="4648200"/>
            <a:ext cx="2590800" cy="0"/>
          </a:xfrm>
          <a:prstGeom prst="line">
            <a:avLst/>
          </a:prstGeom>
          <a:noFill/>
          <a:ln w="38100">
            <a:solidFill>
              <a:srgbClr val="FF0000"/>
            </a:solidFill>
            <a:round/>
            <a:headEnd/>
            <a:tailEnd/>
          </a:ln>
          <a:effectLst/>
        </p:spPr>
        <p:txBody>
          <a:bodyPr/>
          <a:lstStyle/>
          <a:p>
            <a:pPr algn="ctr" eaLnBrk="0" fontAlgn="auto" hangingPunct="0">
              <a:spcBef>
                <a:spcPts val="0"/>
              </a:spcBef>
              <a:spcAft>
                <a:spcPts val="0"/>
              </a:spcAft>
              <a:defRPr/>
            </a:pPr>
            <a:endParaRPr lang="en-US">
              <a:effectLst>
                <a:outerShdw blurRad="38100" dist="38100" dir="2700000" algn="tl">
                  <a:srgbClr val="000000">
                    <a:alpha val="43137"/>
                  </a:srgbClr>
                </a:outerShdw>
              </a:effectLst>
            </a:endParaRPr>
          </a:p>
        </p:txBody>
      </p:sp>
      <p:sp>
        <p:nvSpPr>
          <p:cNvPr id="1119244" name="Line 12"/>
          <p:cNvSpPr>
            <a:spLocks noChangeShapeType="1"/>
          </p:cNvSpPr>
          <p:nvPr/>
        </p:nvSpPr>
        <p:spPr bwMode="auto">
          <a:xfrm>
            <a:off x="2971800" y="4343400"/>
            <a:ext cx="2590800" cy="0"/>
          </a:xfrm>
          <a:prstGeom prst="line">
            <a:avLst/>
          </a:prstGeom>
          <a:noFill/>
          <a:ln w="38100">
            <a:solidFill>
              <a:srgbClr val="FF0000"/>
            </a:solidFill>
            <a:round/>
            <a:headEnd/>
            <a:tailEnd/>
          </a:ln>
          <a:effectLst/>
        </p:spPr>
        <p:txBody>
          <a:bodyPr/>
          <a:lstStyle/>
          <a:p>
            <a:pPr algn="ctr" eaLnBrk="0" fontAlgn="auto" hangingPunct="0">
              <a:spcBef>
                <a:spcPts val="0"/>
              </a:spcBef>
              <a:spcAft>
                <a:spcPts val="0"/>
              </a:spcAft>
              <a:defRPr/>
            </a:pPr>
            <a:endParaRPr lang="en-US">
              <a:effectLst>
                <a:outerShdw blurRad="38100" dist="38100" dir="2700000" algn="tl">
                  <a:srgbClr val="000000">
                    <a:alpha val="43137"/>
                  </a:srgbClr>
                </a:outerShdw>
              </a:effectLst>
            </a:endParaRPr>
          </a:p>
        </p:txBody>
      </p:sp>
      <p:sp>
        <p:nvSpPr>
          <p:cNvPr id="1119245" name="AutoShape 13"/>
          <p:cNvSpPr>
            <a:spLocks noChangeArrowheads="1"/>
          </p:cNvSpPr>
          <p:nvPr/>
        </p:nvSpPr>
        <p:spPr bwMode="auto">
          <a:xfrm rot="16200000">
            <a:off x="3048000" y="4724400"/>
            <a:ext cx="152400" cy="304800"/>
          </a:xfrm>
          <a:prstGeom prst="flowChartDelay">
            <a:avLst/>
          </a:prstGeom>
          <a:solidFill>
            <a:srgbClr val="FF0000"/>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46" name="AutoShape 14"/>
          <p:cNvSpPr>
            <a:spLocks noChangeArrowheads="1"/>
          </p:cNvSpPr>
          <p:nvPr/>
        </p:nvSpPr>
        <p:spPr bwMode="auto">
          <a:xfrm rot="16200000">
            <a:off x="5257800" y="4724400"/>
            <a:ext cx="152400" cy="304800"/>
          </a:xfrm>
          <a:prstGeom prst="flowChartDelay">
            <a:avLst/>
          </a:prstGeom>
          <a:solidFill>
            <a:srgbClr val="FF0000"/>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47" name="AutoShape 15"/>
          <p:cNvSpPr>
            <a:spLocks noChangeArrowheads="1"/>
          </p:cNvSpPr>
          <p:nvPr/>
        </p:nvSpPr>
        <p:spPr bwMode="auto">
          <a:xfrm rot="16200000">
            <a:off x="3048000" y="4419600"/>
            <a:ext cx="152400" cy="304800"/>
          </a:xfrm>
          <a:prstGeom prst="flowChartDelay">
            <a:avLst/>
          </a:prstGeom>
          <a:solidFill>
            <a:srgbClr val="FF0000"/>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48" name="AutoShape 16"/>
          <p:cNvSpPr>
            <a:spLocks noChangeArrowheads="1"/>
          </p:cNvSpPr>
          <p:nvPr/>
        </p:nvSpPr>
        <p:spPr bwMode="auto">
          <a:xfrm rot="16200000">
            <a:off x="5257800" y="4419600"/>
            <a:ext cx="152400" cy="304800"/>
          </a:xfrm>
          <a:prstGeom prst="flowChartDelay">
            <a:avLst/>
          </a:prstGeom>
          <a:solidFill>
            <a:srgbClr val="FF0000"/>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49" name="AutoShape 17"/>
          <p:cNvSpPr>
            <a:spLocks noChangeArrowheads="1"/>
          </p:cNvSpPr>
          <p:nvPr/>
        </p:nvSpPr>
        <p:spPr bwMode="auto">
          <a:xfrm rot="16200000">
            <a:off x="3048000" y="4114800"/>
            <a:ext cx="152400" cy="304800"/>
          </a:xfrm>
          <a:prstGeom prst="flowChartDelay">
            <a:avLst/>
          </a:prstGeom>
          <a:solidFill>
            <a:srgbClr val="FF0000"/>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50" name="AutoShape 18"/>
          <p:cNvSpPr>
            <a:spLocks noChangeArrowheads="1"/>
          </p:cNvSpPr>
          <p:nvPr/>
        </p:nvSpPr>
        <p:spPr bwMode="auto">
          <a:xfrm rot="16200000">
            <a:off x="4114800" y="4114800"/>
            <a:ext cx="152400" cy="304800"/>
          </a:xfrm>
          <a:prstGeom prst="flowChartDelay">
            <a:avLst/>
          </a:prstGeom>
          <a:solidFill>
            <a:srgbClr val="FF0000"/>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51" name="AutoShape 19"/>
          <p:cNvSpPr>
            <a:spLocks noChangeArrowheads="1"/>
          </p:cNvSpPr>
          <p:nvPr/>
        </p:nvSpPr>
        <p:spPr bwMode="auto">
          <a:xfrm rot="16200000">
            <a:off x="5257800" y="4114800"/>
            <a:ext cx="152400" cy="304800"/>
          </a:xfrm>
          <a:prstGeom prst="flowChartDelay">
            <a:avLst/>
          </a:prstGeom>
          <a:solidFill>
            <a:srgbClr val="FF0000"/>
          </a:solidFill>
          <a:ln w="9525">
            <a:solidFill>
              <a:schemeClr val="tx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119252" name="Line 20"/>
          <p:cNvSpPr>
            <a:spLocks noChangeShapeType="1"/>
          </p:cNvSpPr>
          <p:nvPr/>
        </p:nvSpPr>
        <p:spPr bwMode="auto">
          <a:xfrm>
            <a:off x="2971800" y="4953000"/>
            <a:ext cx="2590800" cy="0"/>
          </a:xfrm>
          <a:prstGeom prst="line">
            <a:avLst/>
          </a:prstGeom>
          <a:noFill/>
          <a:ln w="38100">
            <a:solidFill>
              <a:schemeClr val="bg1"/>
            </a:solidFill>
            <a:round/>
            <a:headEnd/>
            <a:tailEnd/>
          </a:ln>
          <a:effectLst/>
        </p:spPr>
        <p:txBody>
          <a:bodyPr/>
          <a:lstStyle/>
          <a:p>
            <a:pPr algn="ctr" eaLnBrk="0" fontAlgn="auto" hangingPunct="0">
              <a:spcBef>
                <a:spcPts val="0"/>
              </a:spcBef>
              <a:spcAft>
                <a:spcPts val="0"/>
              </a:spcAft>
              <a:defRPr/>
            </a:pPr>
            <a:endParaRPr lang="en-US">
              <a:effectLst>
                <a:outerShdw blurRad="38100" dist="38100" dir="2700000" algn="tl">
                  <a:srgbClr val="000000">
                    <a:alpha val="43137"/>
                  </a:srgbClr>
                </a:outerShdw>
              </a:effectLst>
            </a:endParaRPr>
          </a:p>
        </p:txBody>
      </p:sp>
      <p:sp>
        <p:nvSpPr>
          <p:cNvPr id="1119253" name="Line 21"/>
          <p:cNvSpPr>
            <a:spLocks noChangeShapeType="1"/>
          </p:cNvSpPr>
          <p:nvPr/>
        </p:nvSpPr>
        <p:spPr bwMode="auto">
          <a:xfrm>
            <a:off x="2971800" y="4038600"/>
            <a:ext cx="2590800" cy="0"/>
          </a:xfrm>
          <a:prstGeom prst="line">
            <a:avLst/>
          </a:prstGeom>
          <a:noFill/>
          <a:ln w="38100">
            <a:solidFill>
              <a:srgbClr val="460FCF"/>
            </a:solidFill>
            <a:round/>
            <a:headEnd/>
            <a:tailEnd/>
          </a:ln>
          <a:effectLst/>
        </p:spPr>
        <p:txBody>
          <a:bodyPr/>
          <a:lstStyle/>
          <a:p>
            <a:pPr algn="ctr" eaLnBrk="0" fontAlgn="auto" hangingPunct="0">
              <a:spcBef>
                <a:spcPts val="0"/>
              </a:spcBef>
              <a:spcAft>
                <a:spcPts val="0"/>
              </a:spcAft>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7" name="Rectangle 3"/>
          <p:cNvSpPr>
            <a:spLocks noGrp="1" noRot="1" noChangeArrowheads="1"/>
          </p:cNvSpPr>
          <p:nvPr>
            <p:ph type="body" idx="1"/>
          </p:nvPr>
        </p:nvSpPr>
        <p:spPr/>
        <p:txBody>
          <a:bodyPr>
            <a:normAutofit/>
          </a:bodyPr>
          <a:lstStyle/>
          <a:p>
            <a:pPr marL="274320" indent="-50800" fontAlgn="auto">
              <a:spcAft>
                <a:spcPts val="0"/>
              </a:spcAft>
              <a:buClr>
                <a:schemeClr val="accent3"/>
              </a:buClr>
              <a:buFont typeface="Wingdings" charset="2"/>
              <a:buNone/>
              <a:defRPr/>
            </a:pPr>
            <a:r>
              <a:rPr lang="en-US" dirty="0"/>
              <a:t>Air has moisture (water vapor) in it. The water vapor content of air can be expressed in two different ways.</a:t>
            </a:r>
          </a:p>
          <a:p>
            <a:pPr marL="274320" indent="-50800" fontAlgn="auto">
              <a:spcAft>
                <a:spcPts val="0"/>
              </a:spcAft>
              <a:buClr>
                <a:schemeClr val="accent3"/>
              </a:buClr>
              <a:buFont typeface="Wingdings" charset="2"/>
              <a:buNone/>
              <a:defRPr/>
            </a:pPr>
            <a:endParaRPr lang="en-US" dirty="0"/>
          </a:p>
          <a:p>
            <a:pPr marL="274320" indent="-50800" fontAlgn="auto">
              <a:spcAft>
                <a:spcPts val="0"/>
              </a:spcAft>
              <a:buClr>
                <a:schemeClr val="accent3"/>
              </a:buClr>
              <a:buFont typeface="Wingdings" charset="2"/>
              <a:buNone/>
              <a:defRPr/>
            </a:pPr>
            <a:r>
              <a:rPr lang="en-US" dirty="0"/>
              <a:t>The two commonly used terms are </a:t>
            </a:r>
          </a:p>
          <a:p>
            <a:pPr marL="274320" indent="-50800" fontAlgn="auto">
              <a:spcAft>
                <a:spcPts val="0"/>
              </a:spcAft>
              <a:buClr>
                <a:schemeClr val="accent3"/>
              </a:buClr>
              <a:buFont typeface="Wingdings" charset="2"/>
              <a:buNone/>
              <a:defRPr/>
            </a:pPr>
            <a:r>
              <a:rPr lang="en-US" sz="3200" dirty="0">
                <a:solidFill>
                  <a:srgbClr val="115964"/>
                </a:solidFill>
                <a:effectLst>
                  <a:outerShdw blurRad="50800" dist="38100" dir="2700000">
                    <a:srgbClr val="000000">
                      <a:alpha val="43000"/>
                    </a:srgbClr>
                  </a:outerShdw>
                </a:effectLst>
              </a:rPr>
              <a:t>relative</a:t>
            </a:r>
            <a:r>
              <a:rPr lang="en-US" sz="3200" b="1" dirty="0">
                <a:solidFill>
                  <a:srgbClr val="115964"/>
                </a:solidFill>
                <a:effectLst>
                  <a:outerShdw blurRad="50800" dist="38100" dir="2700000">
                    <a:srgbClr val="000000">
                      <a:alpha val="43000"/>
                    </a:srgbClr>
                  </a:outerShdw>
                </a:effectLst>
              </a:rPr>
              <a:t> </a:t>
            </a:r>
            <a:r>
              <a:rPr lang="en-US" sz="3200" dirty="0">
                <a:solidFill>
                  <a:srgbClr val="115964"/>
                </a:solidFill>
                <a:effectLst>
                  <a:outerShdw blurRad="50800" dist="38100" dir="2700000">
                    <a:srgbClr val="000000">
                      <a:alpha val="43000"/>
                    </a:srgbClr>
                  </a:outerShdw>
                </a:effectLst>
              </a:rPr>
              <a:t>humidity</a:t>
            </a:r>
            <a:r>
              <a:rPr lang="en-US" sz="3200" b="1" dirty="0">
                <a:solidFill>
                  <a:srgbClr val="115964"/>
                </a:solidFill>
                <a:effectLst>
                  <a:outerShdw blurRad="50800" dist="38100" dir="2700000">
                    <a:srgbClr val="000000">
                      <a:alpha val="43000"/>
                    </a:srgbClr>
                  </a:outerShdw>
                </a:effectLst>
              </a:rPr>
              <a:t> </a:t>
            </a:r>
            <a:r>
              <a:rPr lang="en-US" dirty="0"/>
              <a:t>and </a:t>
            </a:r>
            <a:r>
              <a:rPr lang="en-US" sz="3200" dirty="0">
                <a:solidFill>
                  <a:srgbClr val="115964"/>
                </a:solidFill>
                <a:effectLst>
                  <a:outerShdw blurRad="50800" dist="38100" dir="2700000">
                    <a:srgbClr val="000000">
                      <a:alpha val="43000"/>
                    </a:srgbClr>
                  </a:outerShdw>
                </a:effectLst>
              </a:rPr>
              <a:t>dew point</a:t>
            </a:r>
            <a:r>
              <a:rPr lang="en-US" dirty="0"/>
              <a:t>.</a:t>
            </a:r>
          </a:p>
        </p:txBody>
      </p:sp>
      <p:sp>
        <p:nvSpPr>
          <p:cNvPr id="122882" name="Rectangle 4"/>
          <p:cNvSpPr>
            <a:spLocks noGrp="1" noRot="1" noChangeArrowheads="1"/>
          </p:cNvSpPr>
          <p:nvPr>
            <p:ph type="title"/>
          </p:nvPr>
        </p:nvSpPr>
        <p:spPr/>
        <p:txBody>
          <a:bodyPr/>
          <a:lstStyle/>
          <a:p>
            <a:r>
              <a:rPr lang="en-US" b="1" smtClean="0">
                <a:solidFill>
                  <a:schemeClr val="bg1"/>
                </a:solidFill>
              </a:rPr>
              <a:t>MOISTURE</a:t>
            </a:r>
            <a:endParaRPr lang="en-US" b="1"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r>
              <a:rPr lang="en-US" smtClean="0"/>
              <a:t>Aerospace Education</a:t>
            </a:r>
          </a:p>
        </p:txBody>
      </p:sp>
      <p:sp>
        <p:nvSpPr>
          <p:cNvPr id="32770" name="Content Placeholder 4"/>
          <p:cNvSpPr>
            <a:spLocks noGrp="1"/>
          </p:cNvSpPr>
          <p:nvPr>
            <p:ph idx="1"/>
          </p:nvPr>
        </p:nvSpPr>
        <p:spPr/>
        <p:txBody>
          <a:bodyPr/>
          <a:lstStyle/>
          <a:p>
            <a:r>
              <a:rPr lang="en-US" smtClean="0"/>
              <a:t>Who made airplanes fly?</a:t>
            </a:r>
          </a:p>
          <a:p>
            <a:pPr lvl="1">
              <a:buFontTx/>
              <a:buNone/>
            </a:pPr>
            <a:r>
              <a:rPr lang="en-US" smtClean="0"/>
              <a:t>    …is HISTORY</a:t>
            </a:r>
          </a:p>
          <a:p>
            <a:r>
              <a:rPr lang="en-US" smtClean="0"/>
              <a:t>How do airplanes fly?</a:t>
            </a:r>
          </a:p>
          <a:p>
            <a:pPr lvl="2">
              <a:buFontTx/>
              <a:buNone/>
            </a:pPr>
            <a:r>
              <a:rPr lang="en-US" sz="2800" smtClean="0"/>
              <a:t>…is math and science</a:t>
            </a:r>
          </a:p>
          <a:p>
            <a:r>
              <a:rPr lang="en-US" smtClean="0"/>
              <a:t>Where do airplanes fly?</a:t>
            </a:r>
          </a:p>
          <a:p>
            <a:pPr lvl="2">
              <a:buFontTx/>
              <a:buNone/>
            </a:pPr>
            <a:r>
              <a:rPr lang="en-US" sz="2800" smtClean="0"/>
              <a:t>…is geography and Social Studies</a:t>
            </a:r>
          </a:p>
          <a:p>
            <a:pPr lvl="2"/>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Rot="1" noChangeArrowheads="1"/>
          </p:cNvSpPr>
          <p:nvPr>
            <p:ph type="body" idx="1"/>
          </p:nvPr>
        </p:nvSpPr>
        <p:spPr/>
        <p:txBody>
          <a:bodyPr>
            <a:normAutofit/>
          </a:bodyPr>
          <a:lstStyle/>
          <a:p>
            <a:pPr marL="274320" indent="-50800" fontAlgn="auto">
              <a:spcAft>
                <a:spcPts val="0"/>
              </a:spcAft>
              <a:buClr>
                <a:schemeClr val="accent3"/>
              </a:buClr>
              <a:buFont typeface="Wingdings" pitchFamily="-112" charset="2"/>
              <a:buNone/>
              <a:defRPr/>
            </a:pPr>
            <a:endParaRPr lang="en-US" b="1" dirty="0"/>
          </a:p>
          <a:p>
            <a:pPr marL="274320" indent="-50800" fontAlgn="auto">
              <a:spcAft>
                <a:spcPts val="0"/>
              </a:spcAft>
              <a:buClr>
                <a:schemeClr val="accent3"/>
              </a:buClr>
              <a:buFont typeface="Wingdings" pitchFamily="-112" charset="2"/>
              <a:buNone/>
              <a:defRPr/>
            </a:pPr>
            <a:r>
              <a:rPr lang="en-US" dirty="0">
                <a:solidFill>
                  <a:schemeClr val="accent2"/>
                </a:solidFill>
                <a:effectLst>
                  <a:outerShdw blurRad="50800" dist="38100" dir="2700000">
                    <a:srgbClr val="000000">
                      <a:alpha val="43000"/>
                    </a:srgbClr>
                  </a:outerShdw>
                </a:effectLst>
              </a:rPr>
              <a:t>Relative humidity </a:t>
            </a:r>
            <a:r>
              <a:rPr lang="en-US" dirty="0"/>
              <a:t>relates the </a:t>
            </a:r>
            <a:r>
              <a:rPr lang="en-US" u="sng" dirty="0"/>
              <a:t>actual</a:t>
            </a:r>
            <a:r>
              <a:rPr lang="en-US" dirty="0"/>
              <a:t> water vapor present in the air to that which could be present in the air.</a:t>
            </a:r>
          </a:p>
          <a:p>
            <a:pPr marL="274320" indent="-50800" fontAlgn="auto">
              <a:spcAft>
                <a:spcPts val="0"/>
              </a:spcAft>
              <a:buClr>
                <a:schemeClr val="accent3"/>
              </a:buClr>
              <a:buFont typeface="Wingdings" pitchFamily="-112" charset="2"/>
              <a:buNone/>
              <a:defRPr/>
            </a:pPr>
            <a:endParaRPr lang="en-US" dirty="0"/>
          </a:p>
          <a:p>
            <a:pPr marL="274320" indent="-50800" fontAlgn="auto">
              <a:spcAft>
                <a:spcPts val="0"/>
              </a:spcAft>
              <a:buClr>
                <a:schemeClr val="accent3"/>
              </a:buClr>
              <a:buFont typeface="Wingdings" pitchFamily="-112" charset="2"/>
              <a:buNone/>
              <a:defRPr/>
            </a:pPr>
            <a:r>
              <a:rPr lang="en-US" dirty="0"/>
              <a:t>Air with 100% relative humidity is said to be </a:t>
            </a:r>
            <a:r>
              <a:rPr lang="en-US" u="sng" dirty="0"/>
              <a:t>saturated</a:t>
            </a:r>
            <a:r>
              <a:rPr lang="en-US" dirty="0"/>
              <a:t>, and less than 100% is unsaturated.</a:t>
            </a:r>
          </a:p>
          <a:p>
            <a:pPr marL="274320" indent="-50800" fontAlgn="auto">
              <a:spcAft>
                <a:spcPts val="0"/>
              </a:spcAft>
              <a:buClr>
                <a:schemeClr val="accent3"/>
              </a:buClr>
              <a:buFont typeface="Wingdings" pitchFamily="-112" charset="2"/>
              <a:buNone/>
              <a:defRPr/>
            </a:pPr>
            <a:endParaRPr lang="en-US" dirty="0"/>
          </a:p>
          <a:p>
            <a:pPr marL="274320" indent="-50800" fontAlgn="auto">
              <a:spcAft>
                <a:spcPts val="0"/>
              </a:spcAft>
              <a:buClr>
                <a:schemeClr val="accent3"/>
              </a:buClr>
              <a:buFont typeface="Wingdings" pitchFamily="-112" charset="2"/>
              <a:buNone/>
              <a:defRPr/>
            </a:pPr>
            <a:endParaRPr lang="en-US" dirty="0"/>
          </a:p>
        </p:txBody>
      </p:sp>
      <p:sp>
        <p:nvSpPr>
          <p:cNvPr id="124930" name="Rectangle 3"/>
          <p:cNvSpPr>
            <a:spLocks noGrp="1" noRot="1" noChangeArrowheads="1"/>
          </p:cNvSpPr>
          <p:nvPr>
            <p:ph type="title"/>
          </p:nvPr>
        </p:nvSpPr>
        <p:spPr/>
        <p:txBody>
          <a:bodyPr/>
          <a:lstStyle/>
          <a:p>
            <a:r>
              <a:rPr lang="en-US" b="1" smtClean="0">
                <a:solidFill>
                  <a:srgbClr val="009DD9"/>
                </a:solidFill>
              </a:rPr>
              <a:t>Relative humidity</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a:spLocks noGrp="1" noRot="1" noChangeArrowheads="1"/>
          </p:cNvSpPr>
          <p:nvPr>
            <p:ph type="body" idx="1"/>
          </p:nvPr>
        </p:nvSpPr>
        <p:spPr/>
        <p:txBody>
          <a:bodyPr/>
          <a:lstStyle/>
          <a:p>
            <a:pPr>
              <a:buFont typeface="Wingdings" pitchFamily="2" charset="2"/>
              <a:buNone/>
            </a:pPr>
            <a:r>
              <a:rPr lang="en-US" smtClean="0"/>
              <a:t>Temperature largely determines the maximum amount of water vapor air can hold.</a:t>
            </a:r>
          </a:p>
          <a:p>
            <a:pPr lvl="1"/>
            <a:r>
              <a:rPr lang="en-US" smtClean="0"/>
              <a:t>Warm air can hold more water vapor than can cold air</a:t>
            </a:r>
          </a:p>
        </p:txBody>
      </p:sp>
      <p:sp>
        <p:nvSpPr>
          <p:cNvPr id="126978" name="Rectangle 4"/>
          <p:cNvSpPr>
            <a:spLocks noGrp="1" noRot="1" noChangeArrowheads="1"/>
          </p:cNvSpPr>
          <p:nvPr>
            <p:ph type="title"/>
          </p:nvPr>
        </p:nvSpPr>
        <p:spPr/>
        <p:txBody>
          <a:bodyPr/>
          <a:lstStyle/>
          <a:p>
            <a:r>
              <a:rPr lang="en-US" b="1" smtClean="0">
                <a:solidFill>
                  <a:srgbClr val="009DD9"/>
                </a:solidFill>
              </a:rPr>
              <a:t>MOISTURE</a:t>
            </a:r>
          </a:p>
        </p:txBody>
      </p:sp>
      <p:sp>
        <p:nvSpPr>
          <p:cNvPr id="126979" name="TextBox 7"/>
          <p:cNvSpPr txBox="1">
            <a:spLocks noChangeArrowheads="1"/>
          </p:cNvSpPr>
          <p:nvPr/>
        </p:nvSpPr>
        <p:spPr bwMode="auto">
          <a:xfrm>
            <a:off x="2895600" y="6581775"/>
            <a:ext cx="3581400" cy="276225"/>
          </a:xfrm>
          <a:prstGeom prst="rect">
            <a:avLst/>
          </a:prstGeom>
          <a:noFill/>
          <a:ln w="9525">
            <a:noFill/>
            <a:miter lim="800000"/>
            <a:headEnd/>
            <a:tailEnd/>
          </a:ln>
        </p:spPr>
        <p:txBody>
          <a:bodyPr>
            <a:spAutoFit/>
          </a:bodyPr>
          <a:lstStyle/>
          <a:p>
            <a:r>
              <a:rPr lang="en-US" sz="1200">
                <a:latin typeface="Constantia" pitchFamily="18" charset="0"/>
              </a:rPr>
              <a:t>http://virtualskies.arc.nasa.gov/weather/4.html</a:t>
            </a:r>
          </a:p>
        </p:txBody>
      </p:sp>
      <p:pic>
        <p:nvPicPr>
          <p:cNvPr id="126980" name="Picture 8" descr="4_1.gif"/>
          <p:cNvPicPr>
            <a:picLocks noChangeAspect="1"/>
          </p:cNvPicPr>
          <p:nvPr/>
        </p:nvPicPr>
        <p:blipFill>
          <a:blip r:embed="rId3"/>
          <a:srcRect/>
          <a:stretch>
            <a:fillRect/>
          </a:stretch>
        </p:blipFill>
        <p:spPr bwMode="auto">
          <a:xfrm>
            <a:off x="2209800" y="3276600"/>
            <a:ext cx="4849813"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3"/>
          <p:cNvSpPr>
            <a:spLocks noGrp="1" noRot="1" noChangeArrowheads="1"/>
          </p:cNvSpPr>
          <p:nvPr>
            <p:ph type="body" idx="1"/>
          </p:nvPr>
        </p:nvSpPr>
        <p:spPr>
          <a:xfrm>
            <a:off x="228600" y="1676400"/>
            <a:ext cx="8915400" cy="4422775"/>
          </a:xfrm>
        </p:spPr>
        <p:txBody>
          <a:bodyPr/>
          <a:lstStyle/>
          <a:p>
            <a:pPr marL="228600" indent="-228600">
              <a:buFont typeface="Wingdings" pitchFamily="2" charset="2"/>
              <a:buNone/>
            </a:pPr>
            <a:r>
              <a:rPr lang="en-US" smtClean="0"/>
              <a:t>  </a:t>
            </a:r>
          </a:p>
          <a:p>
            <a:pPr marL="228600" indent="-228600">
              <a:buFont typeface="Wingdings" pitchFamily="2" charset="2"/>
              <a:buNone/>
            </a:pPr>
            <a:r>
              <a:rPr lang="en-US" smtClean="0">
                <a:solidFill>
                  <a:srgbClr val="FFFC10"/>
                </a:solidFill>
              </a:rPr>
              <a:t>  </a:t>
            </a:r>
            <a:r>
              <a:rPr lang="en-US" smtClean="0">
                <a:solidFill>
                  <a:srgbClr val="009DD9"/>
                </a:solidFill>
              </a:rPr>
              <a:t>Dew point </a:t>
            </a:r>
            <a:r>
              <a:rPr lang="en-US" smtClean="0"/>
              <a:t>is the temperature to which air must be cooled to become saturated by water already present in the air.</a:t>
            </a:r>
          </a:p>
        </p:txBody>
      </p:sp>
      <p:sp>
        <p:nvSpPr>
          <p:cNvPr id="129026" name="Rectangle 4"/>
          <p:cNvSpPr>
            <a:spLocks noGrp="1" noRot="1" noChangeArrowheads="1"/>
          </p:cNvSpPr>
          <p:nvPr>
            <p:ph type="title"/>
          </p:nvPr>
        </p:nvSpPr>
        <p:spPr/>
        <p:txBody>
          <a:bodyPr/>
          <a:lstStyle/>
          <a:p>
            <a:r>
              <a:rPr lang="en-US" b="1" smtClean="0">
                <a:solidFill>
                  <a:srgbClr val="009DD9"/>
                </a:solidFill>
              </a:rPr>
              <a:t>DEW POINT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ChangeArrowheads="1"/>
          </p:cNvSpPr>
          <p:nvPr/>
        </p:nvSpPr>
        <p:spPr bwMode="auto">
          <a:xfrm rot="-306045">
            <a:off x="296863" y="1676400"/>
            <a:ext cx="1828800" cy="1066800"/>
          </a:xfrm>
          <a:prstGeom prst="rect">
            <a:avLst/>
          </a:prstGeom>
          <a:solidFill>
            <a:schemeClr val="bg1"/>
          </a:solidFill>
          <a:ln w="9525">
            <a:solidFill>
              <a:schemeClr val="bg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graphicFrame>
        <p:nvGraphicFramePr>
          <p:cNvPr id="133122" name="Object 3"/>
          <p:cNvGraphicFramePr>
            <a:graphicFrameLocks noChangeAspect="1"/>
          </p:cNvGraphicFramePr>
          <p:nvPr/>
        </p:nvGraphicFramePr>
        <p:xfrm>
          <a:off x="0" y="0"/>
          <a:ext cx="9144000" cy="5937250"/>
        </p:xfrm>
        <a:graphic>
          <a:graphicData uri="http://schemas.openxmlformats.org/presentationml/2006/ole">
            <p:oleObj spid="_x0000_s133122" name="Microsoft ClipArt Gallery" r:id="rId4" imgW="7038095" imgH="4571429" progId="">
              <p:embed/>
            </p:oleObj>
          </a:graphicData>
        </a:graphic>
      </p:graphicFrame>
      <p:sp>
        <p:nvSpPr>
          <p:cNvPr id="133124" name="Rectangle 4"/>
          <p:cNvSpPr>
            <a:spLocks noChangeArrowheads="1"/>
          </p:cNvSpPr>
          <p:nvPr/>
        </p:nvSpPr>
        <p:spPr bwMode="auto">
          <a:xfrm>
            <a:off x="0" y="0"/>
            <a:ext cx="9144000" cy="990600"/>
          </a:xfrm>
          <a:prstGeom prst="rect">
            <a:avLst/>
          </a:prstGeom>
          <a:solidFill>
            <a:schemeClr val="tx1"/>
          </a:solidFill>
          <a:ln w="9525">
            <a:noFill/>
            <a:miter lim="800000"/>
            <a:headEnd/>
            <a:tailEnd/>
          </a:ln>
        </p:spPr>
        <p:txBody>
          <a:bodyPr wrap="none" anchor="ctr"/>
          <a:lstStyle/>
          <a:p>
            <a:pPr algn="ctr" eaLnBrk="0" hangingPunct="0"/>
            <a:r>
              <a:rPr lang="en-US" sz="2400">
                <a:solidFill>
                  <a:srgbClr val="009DD9"/>
                </a:solidFill>
                <a:latin typeface="Arial Black" pitchFamily="34" charset="0"/>
              </a:rPr>
              <a:t>Dewpoint depends on temperature</a:t>
            </a:r>
          </a:p>
        </p:txBody>
      </p:sp>
      <p:sp>
        <p:nvSpPr>
          <p:cNvPr id="1002501" name="Rectangle 5"/>
          <p:cNvSpPr>
            <a:spLocks noChangeArrowheads="1"/>
          </p:cNvSpPr>
          <p:nvPr/>
        </p:nvSpPr>
        <p:spPr bwMode="auto">
          <a:xfrm>
            <a:off x="0" y="5410200"/>
            <a:ext cx="2438400" cy="914400"/>
          </a:xfrm>
          <a:prstGeom prst="rect">
            <a:avLst/>
          </a:prstGeom>
          <a:solidFill>
            <a:schemeClr val="tx1"/>
          </a:solidFill>
          <a:ln w="9525">
            <a:no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DDDDDD"/>
                </a:outerShdw>
              </a:effectLst>
              <a:ea typeface="Arial" charset="0"/>
              <a:cs typeface="Arial" charset="0"/>
            </a:endParaRPr>
          </a:p>
        </p:txBody>
      </p:sp>
      <p:sp>
        <p:nvSpPr>
          <p:cNvPr id="1002502" name="Rectangle 6"/>
          <p:cNvSpPr>
            <a:spLocks noChangeArrowheads="1"/>
          </p:cNvSpPr>
          <p:nvPr/>
        </p:nvSpPr>
        <p:spPr bwMode="auto">
          <a:xfrm>
            <a:off x="838200" y="5791200"/>
            <a:ext cx="8305800" cy="457200"/>
          </a:xfrm>
          <a:prstGeom prst="rect">
            <a:avLst/>
          </a:prstGeom>
          <a:solidFill>
            <a:schemeClr val="tx1"/>
          </a:solidFill>
          <a:ln w="9525">
            <a:no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DDDDDD"/>
                </a:outerShdw>
              </a:effectLst>
              <a:ea typeface="Arial" charset="0"/>
              <a:cs typeface="Arial" charset="0"/>
            </a:endParaRPr>
          </a:p>
        </p:txBody>
      </p:sp>
      <p:sp>
        <p:nvSpPr>
          <p:cNvPr id="1002503" name="Rectangle 7"/>
          <p:cNvSpPr>
            <a:spLocks noChangeArrowheads="1"/>
          </p:cNvSpPr>
          <p:nvPr/>
        </p:nvSpPr>
        <p:spPr bwMode="auto">
          <a:xfrm>
            <a:off x="8305800" y="5410200"/>
            <a:ext cx="838200" cy="533400"/>
          </a:xfrm>
          <a:prstGeom prst="rect">
            <a:avLst/>
          </a:prstGeom>
          <a:solidFill>
            <a:schemeClr val="tx1"/>
          </a:solidFill>
          <a:ln w="9525">
            <a:no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DDDDDD"/>
                </a:outerShdw>
              </a:effectLst>
              <a:ea typeface="Arial" charset="0"/>
              <a:cs typeface="Arial" charset="0"/>
            </a:endParaRPr>
          </a:p>
        </p:txBody>
      </p:sp>
      <p:sp>
        <p:nvSpPr>
          <p:cNvPr id="133128" name="AutoShape 8"/>
          <p:cNvSpPr>
            <a:spLocks noChangeArrowheads="1"/>
          </p:cNvSpPr>
          <p:nvPr/>
        </p:nvSpPr>
        <p:spPr bwMode="auto">
          <a:xfrm>
            <a:off x="0" y="5257800"/>
            <a:ext cx="1905000" cy="1600200"/>
          </a:xfrm>
          <a:prstGeom prst="upArrowCallout">
            <a:avLst>
              <a:gd name="adj1" fmla="val 10913"/>
              <a:gd name="adj2" fmla="val 29762"/>
              <a:gd name="adj3" fmla="val 21944"/>
              <a:gd name="adj4" fmla="val 78056"/>
            </a:avLst>
          </a:prstGeom>
          <a:solidFill>
            <a:srgbClr val="800080"/>
          </a:solidFill>
          <a:ln w="9525">
            <a:noFill/>
            <a:miter lim="800000"/>
            <a:headEnd/>
            <a:tailEnd/>
          </a:ln>
        </p:spPr>
        <p:txBody>
          <a:bodyPr wrap="none" anchor="ctr"/>
          <a:lstStyle/>
          <a:p>
            <a:pPr algn="ctr" eaLnBrk="0" hangingPunct="0"/>
            <a:r>
              <a:rPr lang="en-US">
                <a:latin typeface="Times New Roman" pitchFamily="18" charset="0"/>
              </a:rPr>
              <a:t>More space between</a:t>
            </a:r>
          </a:p>
          <a:p>
            <a:pPr algn="ctr" eaLnBrk="0" hangingPunct="0"/>
            <a:r>
              <a:rPr lang="en-US">
                <a:latin typeface="Times New Roman" pitchFamily="18" charset="0"/>
              </a:rPr>
              <a:t>air molecules means</a:t>
            </a:r>
          </a:p>
          <a:p>
            <a:pPr algn="ctr" eaLnBrk="0" hangingPunct="0"/>
            <a:r>
              <a:rPr lang="en-US">
                <a:latin typeface="Times New Roman" pitchFamily="18" charset="0"/>
              </a:rPr>
              <a:t>more room for </a:t>
            </a:r>
          </a:p>
          <a:p>
            <a:pPr algn="ctr" eaLnBrk="0" hangingPunct="0"/>
            <a:r>
              <a:rPr lang="en-US">
                <a:latin typeface="Times New Roman" pitchFamily="18" charset="0"/>
              </a:rPr>
              <a:t>water molecules</a:t>
            </a:r>
          </a:p>
        </p:txBody>
      </p:sp>
      <p:sp>
        <p:nvSpPr>
          <p:cNvPr id="133129" name="AutoShape 9"/>
          <p:cNvSpPr>
            <a:spLocks noChangeArrowheads="1"/>
          </p:cNvSpPr>
          <p:nvPr/>
        </p:nvSpPr>
        <p:spPr bwMode="auto">
          <a:xfrm>
            <a:off x="7239000" y="5181600"/>
            <a:ext cx="1905000" cy="1676400"/>
          </a:xfrm>
          <a:prstGeom prst="upArrowCallout">
            <a:avLst>
              <a:gd name="adj1" fmla="val 10417"/>
              <a:gd name="adj2" fmla="val 28409"/>
              <a:gd name="adj3" fmla="val 21944"/>
              <a:gd name="adj4" fmla="val 78056"/>
            </a:avLst>
          </a:prstGeom>
          <a:solidFill>
            <a:srgbClr val="800080"/>
          </a:solidFill>
          <a:ln w="9525">
            <a:noFill/>
            <a:miter lim="800000"/>
            <a:headEnd/>
            <a:tailEnd/>
          </a:ln>
        </p:spPr>
        <p:txBody>
          <a:bodyPr wrap="none" anchor="ctr"/>
          <a:lstStyle/>
          <a:p>
            <a:pPr algn="ctr" eaLnBrk="0" hangingPunct="0"/>
            <a:r>
              <a:rPr lang="en-US">
                <a:latin typeface="Times New Roman" pitchFamily="18" charset="0"/>
              </a:rPr>
              <a:t>Unlike </a:t>
            </a:r>
          </a:p>
          <a:p>
            <a:pPr algn="ctr" eaLnBrk="0" hangingPunct="0"/>
            <a:r>
              <a:rPr lang="en-US">
                <a:latin typeface="Times New Roman" pitchFamily="18" charset="0"/>
              </a:rPr>
              <a:t>air molecules,</a:t>
            </a:r>
          </a:p>
          <a:p>
            <a:pPr algn="ctr" eaLnBrk="0" hangingPunct="0"/>
            <a:r>
              <a:rPr lang="en-US">
                <a:latin typeface="Times New Roman" pitchFamily="18" charset="0"/>
              </a:rPr>
              <a:t>water molecules</a:t>
            </a:r>
          </a:p>
          <a:p>
            <a:pPr algn="ctr" eaLnBrk="0" hangingPunct="0"/>
            <a:r>
              <a:rPr lang="en-US">
                <a:latin typeface="Times New Roman" pitchFamily="18" charset="0"/>
              </a:rPr>
              <a:t>like to cling to </a:t>
            </a:r>
          </a:p>
          <a:p>
            <a:pPr algn="ctr" eaLnBrk="0" hangingPunct="0"/>
            <a:r>
              <a:rPr lang="en-US">
                <a:latin typeface="Times New Roman" pitchFamily="18" charset="0"/>
              </a:rPr>
              <a:t>one another.</a:t>
            </a:r>
          </a:p>
        </p:txBody>
      </p:sp>
      <p:sp>
        <p:nvSpPr>
          <p:cNvPr id="1002506" name="Rectangle 10"/>
          <p:cNvSpPr>
            <a:spLocks noChangeArrowheads="1"/>
          </p:cNvSpPr>
          <p:nvPr/>
        </p:nvSpPr>
        <p:spPr bwMode="auto">
          <a:xfrm>
            <a:off x="3124200" y="1981200"/>
            <a:ext cx="3124200" cy="3276600"/>
          </a:xfrm>
          <a:prstGeom prst="rect">
            <a:avLst/>
          </a:prstGeom>
          <a:solidFill>
            <a:schemeClr val="tx1"/>
          </a:solidFill>
          <a:ln w="9525">
            <a:no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DDDDDD"/>
                </a:outerShdw>
              </a:effectLst>
              <a:ea typeface="Arial" charset="0"/>
              <a:cs typeface="Arial" charset="0"/>
            </a:endParaRPr>
          </a:p>
        </p:txBody>
      </p:sp>
      <p:sp>
        <p:nvSpPr>
          <p:cNvPr id="1002507" name="Rectangle 11"/>
          <p:cNvSpPr>
            <a:spLocks noChangeArrowheads="1"/>
          </p:cNvSpPr>
          <p:nvPr/>
        </p:nvSpPr>
        <p:spPr bwMode="auto">
          <a:xfrm>
            <a:off x="3276600" y="990600"/>
            <a:ext cx="3276600" cy="1219200"/>
          </a:xfrm>
          <a:prstGeom prst="rect">
            <a:avLst/>
          </a:prstGeom>
          <a:solidFill>
            <a:schemeClr val="tx1"/>
          </a:solidFill>
          <a:ln w="9525">
            <a:no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DDDDDD"/>
                </a:outerShdw>
              </a:effectLst>
              <a:ea typeface="Arial" charset="0"/>
              <a:cs typeface="Arial" charset="0"/>
            </a:endParaRPr>
          </a:p>
        </p:txBody>
      </p:sp>
      <p:sp>
        <p:nvSpPr>
          <p:cNvPr id="1002508" name="Rectangle 12"/>
          <p:cNvSpPr>
            <a:spLocks noChangeArrowheads="1"/>
          </p:cNvSpPr>
          <p:nvPr/>
        </p:nvSpPr>
        <p:spPr bwMode="auto">
          <a:xfrm>
            <a:off x="7696200" y="990600"/>
            <a:ext cx="762000" cy="685800"/>
          </a:xfrm>
          <a:prstGeom prst="rect">
            <a:avLst/>
          </a:prstGeom>
          <a:solidFill>
            <a:schemeClr val="bg1"/>
          </a:solidFill>
          <a:ln w="9525">
            <a:solidFill>
              <a:schemeClr val="bg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002509" name="Oval 13"/>
          <p:cNvSpPr>
            <a:spLocks noChangeArrowheads="1"/>
          </p:cNvSpPr>
          <p:nvPr/>
        </p:nvSpPr>
        <p:spPr bwMode="auto">
          <a:xfrm>
            <a:off x="1752600" y="1905000"/>
            <a:ext cx="609600" cy="533400"/>
          </a:xfrm>
          <a:prstGeom prst="ellipse">
            <a:avLst/>
          </a:prstGeom>
          <a:solidFill>
            <a:schemeClr val="tx1"/>
          </a:solidFill>
          <a:ln w="9525">
            <a:noFill/>
            <a:round/>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DDDDDD"/>
                </a:outerShdw>
              </a:effectLst>
              <a:ea typeface="Arial" charset="0"/>
              <a:cs typeface="Arial" charset="0"/>
            </a:endParaRPr>
          </a:p>
        </p:txBody>
      </p:sp>
      <p:sp>
        <p:nvSpPr>
          <p:cNvPr id="1002510" name="Rectangle 14"/>
          <p:cNvSpPr>
            <a:spLocks noChangeArrowheads="1"/>
          </p:cNvSpPr>
          <p:nvPr/>
        </p:nvSpPr>
        <p:spPr bwMode="auto">
          <a:xfrm>
            <a:off x="6477000" y="1600200"/>
            <a:ext cx="1447800" cy="1143000"/>
          </a:xfrm>
          <a:prstGeom prst="rect">
            <a:avLst/>
          </a:prstGeom>
          <a:solidFill>
            <a:schemeClr val="bg1"/>
          </a:solidFill>
          <a:ln w="9525">
            <a:solidFill>
              <a:schemeClr val="bg1"/>
            </a:solid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000000"/>
                </a:outerShdw>
              </a:effectLst>
              <a:ea typeface="Arial" charset="0"/>
              <a:cs typeface="Arial" charset="0"/>
            </a:endParaRPr>
          </a:p>
        </p:txBody>
      </p:sp>
      <p:sp>
        <p:nvSpPr>
          <p:cNvPr id="1002511" name="Rectangle 15"/>
          <p:cNvSpPr>
            <a:spLocks noChangeArrowheads="1"/>
          </p:cNvSpPr>
          <p:nvPr/>
        </p:nvSpPr>
        <p:spPr bwMode="auto">
          <a:xfrm rot="-347451">
            <a:off x="381000" y="1752600"/>
            <a:ext cx="1600200" cy="990600"/>
          </a:xfrm>
          <a:prstGeom prst="rect">
            <a:avLst/>
          </a:prstGeom>
          <a:solidFill>
            <a:schemeClr val="tx1"/>
          </a:solidFill>
          <a:ln w="9525">
            <a:noFill/>
            <a:miter lim="800000"/>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DDDDDD"/>
                </a:outerShdw>
              </a:effectLst>
              <a:ea typeface="Arial" charset="0"/>
              <a:cs typeface="Arial" charset="0"/>
            </a:endParaRPr>
          </a:p>
        </p:txBody>
      </p:sp>
      <p:sp>
        <p:nvSpPr>
          <p:cNvPr id="133136" name="Rectangle 16"/>
          <p:cNvSpPr>
            <a:spLocks noChangeArrowheads="1"/>
          </p:cNvSpPr>
          <p:nvPr/>
        </p:nvSpPr>
        <p:spPr bwMode="auto">
          <a:xfrm>
            <a:off x="5943600" y="914400"/>
            <a:ext cx="2286000" cy="1828800"/>
          </a:xfrm>
          <a:prstGeom prst="rect">
            <a:avLst/>
          </a:prstGeom>
          <a:solidFill>
            <a:srgbClr val="524FFF"/>
          </a:solidFill>
          <a:ln w="9525">
            <a:noFill/>
            <a:miter lim="800000"/>
            <a:headEnd/>
            <a:tailEnd/>
          </a:ln>
        </p:spPr>
        <p:txBody>
          <a:bodyPr wrap="none" anchor="ctr"/>
          <a:lstStyle/>
          <a:p>
            <a:pPr algn="ctr" eaLnBrk="0" hangingPunct="0"/>
            <a:r>
              <a:rPr lang="en-US" sz="2400">
                <a:latin typeface="Times New Roman" pitchFamily="18" charset="0"/>
              </a:rPr>
              <a:t>Cold Air</a:t>
            </a:r>
          </a:p>
          <a:p>
            <a:pPr algn="ctr" eaLnBrk="0" hangingPunct="0"/>
            <a:r>
              <a:rPr lang="en-US" sz="2400">
                <a:latin typeface="Times New Roman" pitchFamily="18" charset="0"/>
              </a:rPr>
              <a:t>reaches its </a:t>
            </a:r>
          </a:p>
          <a:p>
            <a:pPr algn="ctr" eaLnBrk="0" hangingPunct="0"/>
            <a:r>
              <a:rPr lang="en-US" sz="2400">
                <a:latin typeface="Times New Roman" pitchFamily="18" charset="0"/>
              </a:rPr>
              <a:t>point of </a:t>
            </a:r>
          </a:p>
          <a:p>
            <a:pPr algn="ctr" eaLnBrk="0" hangingPunct="0"/>
            <a:r>
              <a:rPr lang="en-US" sz="2400">
                <a:latin typeface="Times New Roman" pitchFamily="18" charset="0"/>
              </a:rPr>
              <a:t>saturation</a:t>
            </a:r>
          </a:p>
          <a:p>
            <a:pPr algn="ctr" eaLnBrk="0" hangingPunct="0"/>
            <a:r>
              <a:rPr lang="en-US" sz="2400">
                <a:latin typeface="Times New Roman" pitchFamily="18" charset="0"/>
              </a:rPr>
              <a:t>sooner.</a:t>
            </a:r>
          </a:p>
        </p:txBody>
      </p:sp>
      <p:sp>
        <p:nvSpPr>
          <p:cNvPr id="133137" name="AutoShape 17"/>
          <p:cNvSpPr>
            <a:spLocks noChangeArrowheads="1"/>
          </p:cNvSpPr>
          <p:nvPr/>
        </p:nvSpPr>
        <p:spPr bwMode="auto">
          <a:xfrm>
            <a:off x="2895600" y="1219200"/>
            <a:ext cx="3276600" cy="2590800"/>
          </a:xfrm>
          <a:prstGeom prst="cloudCallout">
            <a:avLst>
              <a:gd name="adj1" fmla="val 63519"/>
              <a:gd name="adj2" fmla="val 64509"/>
            </a:avLst>
          </a:prstGeom>
          <a:solidFill>
            <a:srgbClr val="B3B3FF"/>
          </a:solidFill>
          <a:ln w="9525">
            <a:solidFill>
              <a:schemeClr val="accent2"/>
            </a:solidFill>
            <a:round/>
            <a:headEnd/>
            <a:tailEnd/>
          </a:ln>
        </p:spPr>
        <p:txBody>
          <a:bodyPr/>
          <a:lstStyle/>
          <a:p>
            <a:pPr algn="ctr" eaLnBrk="0" hangingPunct="0"/>
            <a:r>
              <a:rPr lang="en-US" sz="2400">
                <a:solidFill>
                  <a:schemeClr val="bg1"/>
                </a:solidFill>
                <a:latin typeface="Times New Roman" pitchFamily="18" charset="0"/>
              </a:rPr>
              <a:t>A cloud forms  when the air  reaches its point of saturation</a:t>
            </a:r>
          </a:p>
        </p:txBody>
      </p:sp>
      <p:sp>
        <p:nvSpPr>
          <p:cNvPr id="1002514" name="Oval 18"/>
          <p:cNvSpPr>
            <a:spLocks noChangeArrowheads="1"/>
          </p:cNvSpPr>
          <p:nvPr/>
        </p:nvSpPr>
        <p:spPr bwMode="auto">
          <a:xfrm>
            <a:off x="152400" y="1190625"/>
            <a:ext cx="457200" cy="457200"/>
          </a:xfrm>
          <a:prstGeom prst="ellipse">
            <a:avLst/>
          </a:prstGeom>
          <a:solidFill>
            <a:schemeClr val="tx1"/>
          </a:solidFill>
          <a:ln w="9525">
            <a:noFill/>
            <a:round/>
            <a:headEnd/>
            <a:tailEnd/>
          </a:ln>
          <a:effectLst/>
        </p:spPr>
        <p:txBody>
          <a:bodyPr wrap="none" anchor="ctr"/>
          <a:lstStyle/>
          <a:p>
            <a:pPr algn="ctr" eaLnBrk="0" fontAlgn="auto" hangingPunct="0">
              <a:spcBef>
                <a:spcPts val="0"/>
              </a:spcBef>
              <a:spcAft>
                <a:spcPts val="0"/>
              </a:spcAft>
              <a:defRPr/>
            </a:pPr>
            <a:endParaRPr lang="en-US">
              <a:effectLst>
                <a:outerShdw blurRad="38100" dist="38100" dir="2700000" algn="tl">
                  <a:srgbClr val="DDDDDD"/>
                </a:outerShdw>
              </a:effectLst>
              <a:ea typeface="Arial" charset="0"/>
              <a:cs typeface="Arial" charset="0"/>
            </a:endParaRPr>
          </a:p>
        </p:txBody>
      </p:sp>
      <p:sp>
        <p:nvSpPr>
          <p:cNvPr id="133139" name="Rectangle 19"/>
          <p:cNvSpPr>
            <a:spLocks noChangeArrowheads="1"/>
          </p:cNvSpPr>
          <p:nvPr/>
        </p:nvSpPr>
        <p:spPr bwMode="auto">
          <a:xfrm>
            <a:off x="381000" y="1371600"/>
            <a:ext cx="1600200" cy="1143000"/>
          </a:xfrm>
          <a:prstGeom prst="rect">
            <a:avLst/>
          </a:prstGeom>
          <a:solidFill>
            <a:srgbClr val="FF0000"/>
          </a:solidFill>
          <a:ln w="9525">
            <a:noFill/>
            <a:miter lim="800000"/>
            <a:headEnd/>
            <a:tailEnd/>
          </a:ln>
        </p:spPr>
        <p:txBody>
          <a:bodyPr wrap="none" anchor="ctr"/>
          <a:lstStyle/>
          <a:p>
            <a:pPr algn="ctr" eaLnBrk="0" hangingPunct="0"/>
            <a:r>
              <a:rPr lang="en-US" sz="2400">
                <a:latin typeface="Times New Roman" pitchFamily="18" charset="0"/>
              </a:rPr>
              <a:t>Warm Air</a:t>
            </a:r>
          </a:p>
          <a:p>
            <a:pPr algn="ctr" eaLnBrk="0" hangingPunct="0"/>
            <a:r>
              <a:rPr lang="en-US" sz="2400">
                <a:latin typeface="Times New Roman" pitchFamily="18" charset="0"/>
              </a:rPr>
              <a:t>Holds more</a:t>
            </a:r>
          </a:p>
          <a:p>
            <a:pPr algn="ctr" eaLnBrk="0" hangingPunct="0"/>
            <a:r>
              <a:rPr lang="en-US" sz="2400">
                <a:latin typeface="Times New Roman" pitchFamily="18" charset="0"/>
              </a:rPr>
              <a:t>water</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Grp="1" noRot="1" noChangeArrowheads="1"/>
          </p:cNvSpPr>
          <p:nvPr>
            <p:ph type="body" idx="1"/>
          </p:nvPr>
        </p:nvSpPr>
        <p:spPr>
          <a:xfrm>
            <a:off x="457200" y="1676400"/>
            <a:ext cx="8153400" cy="4422775"/>
          </a:xfrm>
        </p:spPr>
        <p:txBody>
          <a:bodyPr/>
          <a:lstStyle/>
          <a:p>
            <a:pPr>
              <a:buFont typeface="Wingdings" pitchFamily="2" charset="2"/>
              <a:buNone/>
            </a:pPr>
            <a:r>
              <a:rPr lang="en-US" smtClean="0"/>
              <a:t>   When water vapor condenses on large objects such as leaves, windshields, or airplanes, it will form </a:t>
            </a:r>
            <a:r>
              <a:rPr lang="en-US" smtClean="0">
                <a:solidFill>
                  <a:srgbClr val="009DD9"/>
                </a:solidFill>
              </a:rPr>
              <a:t>dew.</a:t>
            </a:r>
            <a:endParaRPr lang="en-US" b="1" smtClean="0">
              <a:solidFill>
                <a:srgbClr val="009DD9"/>
              </a:solidFill>
            </a:endParaRPr>
          </a:p>
          <a:p>
            <a:pPr>
              <a:buFont typeface="Wingdings" pitchFamily="2" charset="2"/>
              <a:buNone/>
            </a:pPr>
            <a:endParaRPr lang="en-US" b="1" smtClean="0">
              <a:solidFill>
                <a:srgbClr val="FFFC10"/>
              </a:solidFill>
            </a:endParaRPr>
          </a:p>
          <a:p>
            <a:pPr>
              <a:buFont typeface="Wingdings" pitchFamily="2" charset="2"/>
              <a:buNone/>
            </a:pPr>
            <a:r>
              <a:rPr lang="en-US" smtClean="0"/>
              <a:t>  When it condenses on microscopic particles such as salt, dust or combustion by-products ( condensation nuclei), it will form </a:t>
            </a:r>
            <a:r>
              <a:rPr lang="en-US" smtClean="0">
                <a:solidFill>
                  <a:srgbClr val="009DD9"/>
                </a:solidFill>
              </a:rPr>
              <a:t>clouds or fog.</a:t>
            </a:r>
          </a:p>
        </p:txBody>
      </p:sp>
      <p:sp>
        <p:nvSpPr>
          <p:cNvPr id="135170" name="Rectangle 4"/>
          <p:cNvSpPr>
            <a:spLocks noGrp="1" noRot="1" noChangeArrowheads="1"/>
          </p:cNvSpPr>
          <p:nvPr>
            <p:ph type="title"/>
          </p:nvPr>
        </p:nvSpPr>
        <p:spPr/>
        <p:txBody>
          <a:bodyPr/>
          <a:lstStyle/>
          <a:p>
            <a:r>
              <a:rPr lang="en-US" b="1" smtClean="0">
                <a:solidFill>
                  <a:schemeClr val="bg1"/>
                </a:solidFill>
              </a:rPr>
              <a:t>MOISTURE</a:t>
            </a:r>
            <a:endParaRPr lang="en-US" b="1"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Grp="1" noRot="1" noChangeArrowheads="1"/>
          </p:cNvSpPr>
          <p:nvPr>
            <p:ph type="body" idx="1"/>
          </p:nvPr>
        </p:nvSpPr>
        <p:spPr>
          <a:xfrm>
            <a:off x="152400" y="1676400"/>
            <a:ext cx="8839200" cy="4422775"/>
          </a:xfrm>
        </p:spPr>
        <p:txBody>
          <a:bodyPr/>
          <a:lstStyle/>
          <a:p>
            <a:pPr>
              <a:buFont typeface="Wingdings" pitchFamily="2" charset="2"/>
              <a:buNone/>
            </a:pPr>
            <a:r>
              <a:rPr lang="en-US" smtClean="0"/>
              <a:t>   If the temperature and dew point spread is </a:t>
            </a:r>
            <a:r>
              <a:rPr lang="en-US" smtClean="0">
                <a:solidFill>
                  <a:srgbClr val="009DD9"/>
                </a:solidFill>
              </a:rPr>
              <a:t>small and decreasing,</a:t>
            </a:r>
            <a:r>
              <a:rPr lang="en-US" smtClean="0"/>
              <a:t> condensation is about to occur. </a:t>
            </a:r>
          </a:p>
          <a:p>
            <a:pPr>
              <a:buFont typeface="Wingdings" pitchFamily="2" charset="2"/>
              <a:buNone/>
            </a:pPr>
            <a:endParaRPr lang="en-US" smtClean="0"/>
          </a:p>
          <a:p>
            <a:pPr>
              <a:buFont typeface="Wingdings" pitchFamily="2" charset="2"/>
              <a:buNone/>
            </a:pPr>
            <a:r>
              <a:rPr lang="en-US" smtClean="0"/>
              <a:t>   If the temperature is above freezing, the weather most likely to develop will be fog or low clouds.</a:t>
            </a:r>
          </a:p>
        </p:txBody>
      </p:sp>
      <p:sp>
        <p:nvSpPr>
          <p:cNvPr id="137218" name="Rectangle 4"/>
          <p:cNvSpPr>
            <a:spLocks noGrp="1" noRot="1" noChangeArrowheads="1"/>
          </p:cNvSpPr>
          <p:nvPr>
            <p:ph type="title"/>
          </p:nvPr>
        </p:nvSpPr>
        <p:spPr/>
        <p:txBody>
          <a:bodyPr/>
          <a:lstStyle/>
          <a:p>
            <a:r>
              <a:rPr lang="en-US" b="1" smtClean="0">
                <a:solidFill>
                  <a:schemeClr val="bg1"/>
                </a:solidFill>
              </a:rPr>
              <a:t>MOISTURE</a:t>
            </a:r>
            <a:endParaRPr lang="en-US" b="1"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9266" name="Picture 2" descr="clouds"/>
          <p:cNvPicPr>
            <a:picLocks noChangeAspect="1" noChangeArrowheads="1"/>
          </p:cNvPicPr>
          <p:nvPr/>
        </p:nvPicPr>
        <p:blipFill>
          <a:blip r:embed="rId3"/>
          <a:srcRect/>
          <a:stretch>
            <a:fillRect/>
          </a:stretch>
        </p:blipFill>
        <p:spPr bwMode="auto">
          <a:xfrm>
            <a:off x="0" y="0"/>
            <a:ext cx="9144000" cy="6983413"/>
          </a:xfrm>
          <a:prstGeom prst="rect">
            <a:avLst/>
          </a:prstGeom>
          <a:noFill/>
          <a:ln w="9525">
            <a:noFill/>
            <a:miter lim="800000"/>
            <a:headEnd/>
            <a:tailEnd/>
          </a:ln>
        </p:spPr>
      </p:pic>
      <p:sp>
        <p:nvSpPr>
          <p:cNvPr id="1132547" name="Rectangle 3"/>
          <p:cNvSpPr>
            <a:spLocks noGrp="1" noRot="1" noChangeArrowheads="1"/>
          </p:cNvSpPr>
          <p:nvPr>
            <p:ph type="title"/>
          </p:nvPr>
        </p:nvSpPr>
        <p:spPr>
          <a:xfrm>
            <a:off x="381000" y="304800"/>
            <a:ext cx="8232775" cy="1325563"/>
          </a:xfrm>
        </p:spPr>
        <p:txBody>
          <a:bodyPr>
            <a:normAutofit/>
          </a:bodyPr>
          <a:lstStyle/>
          <a:p>
            <a:pPr fontAlgn="auto">
              <a:spcAft>
                <a:spcPts val="0"/>
              </a:spcAft>
              <a:defRPr/>
            </a:pPr>
            <a:r>
              <a:rPr lang="en-US" b="1" dirty="0" smtClean="0">
                <a:solidFill>
                  <a:srgbClr val="050336"/>
                </a:solidFill>
                <a:effectLst>
                  <a:outerShdw blurRad="38100" dist="38100" dir="2700000" algn="tl">
                    <a:srgbClr val="FFFFFF"/>
                  </a:outerShdw>
                </a:effectLst>
              </a:rPr>
              <a:t> FOG</a:t>
            </a:r>
            <a:endParaRPr lang="en-US" b="1" dirty="0">
              <a:effectLst>
                <a:outerShdw blurRad="38100" dist="38100" dir="2700000" algn="tl">
                  <a:srgbClr val="FFFFFF"/>
                </a:outerShdw>
              </a:effectLst>
            </a:endParaRPr>
          </a:p>
        </p:txBody>
      </p:sp>
      <p:sp>
        <p:nvSpPr>
          <p:cNvPr id="1132548" name="Rectangle 4"/>
          <p:cNvSpPr>
            <a:spLocks noGrp="1" noRot="1" noChangeArrowheads="1"/>
          </p:cNvSpPr>
          <p:nvPr>
            <p:ph type="body" idx="1"/>
          </p:nvPr>
        </p:nvSpPr>
        <p:spPr>
          <a:xfrm>
            <a:off x="304800" y="1676400"/>
            <a:ext cx="8153400" cy="5181600"/>
          </a:xfrm>
        </p:spPr>
        <p:txBody>
          <a:bodyPr>
            <a:normAutofit/>
          </a:bodyPr>
          <a:lstStyle/>
          <a:p>
            <a:pPr marL="274320" indent="-4763" fontAlgn="auto">
              <a:lnSpc>
                <a:spcPct val="90000"/>
              </a:lnSpc>
              <a:spcAft>
                <a:spcPts val="0"/>
              </a:spcAft>
              <a:buClr>
                <a:schemeClr val="accent3"/>
              </a:buClr>
              <a:buFont typeface="Wingdings" charset="2"/>
              <a:buNone/>
              <a:defRPr/>
            </a:pPr>
            <a:r>
              <a:rPr lang="en-US" dirty="0">
                <a:solidFill>
                  <a:srgbClr val="050336"/>
                </a:solidFill>
                <a:effectLst>
                  <a:outerShdw blurRad="38100" dist="38100" dir="2700000" algn="tl">
                    <a:srgbClr val="FFFFFF"/>
                  </a:outerShdw>
                </a:effectLst>
              </a:rPr>
              <a:t>Fog is a surface-based cloud (restricting visibility) composed of either water droplets or ice crystals.</a:t>
            </a:r>
          </a:p>
          <a:p>
            <a:pPr marL="274320" indent="-4763" fontAlgn="auto">
              <a:lnSpc>
                <a:spcPct val="90000"/>
              </a:lnSpc>
              <a:spcAft>
                <a:spcPts val="0"/>
              </a:spcAft>
              <a:buClr>
                <a:schemeClr val="accent3"/>
              </a:buClr>
              <a:buFont typeface="Wingdings" charset="2"/>
              <a:buNone/>
              <a:defRPr/>
            </a:pPr>
            <a:endParaRPr lang="en-US" dirty="0">
              <a:solidFill>
                <a:srgbClr val="050336"/>
              </a:solidFill>
              <a:effectLst>
                <a:outerShdw blurRad="38100" dist="38100" dir="2700000" algn="tl">
                  <a:srgbClr val="FFFFFF"/>
                </a:outerShdw>
              </a:effectLst>
            </a:endParaRPr>
          </a:p>
          <a:p>
            <a:pPr marL="274320" indent="-4763" fontAlgn="auto">
              <a:lnSpc>
                <a:spcPct val="90000"/>
              </a:lnSpc>
              <a:spcAft>
                <a:spcPts val="0"/>
              </a:spcAft>
              <a:buClr>
                <a:schemeClr val="accent3"/>
              </a:buClr>
              <a:buFont typeface="Wingdings" charset="2"/>
              <a:buNone/>
              <a:defRPr/>
            </a:pPr>
            <a:r>
              <a:rPr lang="en-US" dirty="0">
                <a:solidFill>
                  <a:srgbClr val="050336"/>
                </a:solidFill>
                <a:effectLst>
                  <a:outerShdw blurRad="38100" dist="38100" dir="2700000" algn="tl">
                    <a:srgbClr val="FFFFFF"/>
                  </a:outerShdw>
                </a:effectLst>
              </a:rPr>
              <a:t>Fog may form by cooling the air to its dew point or by adding moisture to the air near the ground.</a:t>
            </a:r>
          </a:p>
          <a:p>
            <a:pPr marL="274320" indent="-4763" fontAlgn="auto">
              <a:lnSpc>
                <a:spcPct val="90000"/>
              </a:lnSpc>
              <a:spcAft>
                <a:spcPts val="0"/>
              </a:spcAft>
              <a:buClr>
                <a:schemeClr val="accent3"/>
              </a:buClr>
              <a:buFont typeface="Wingdings" charset="2"/>
              <a:buNone/>
              <a:defRPr/>
            </a:pPr>
            <a:r>
              <a:rPr lang="en-US" dirty="0">
                <a:solidFill>
                  <a:srgbClr val="050336"/>
                </a:solidFill>
                <a:effectLst>
                  <a:outerShdw blurRad="38100" dist="38100" dir="2700000" algn="tl">
                    <a:srgbClr val="FFFFFF"/>
                  </a:outerShdw>
                </a:effectLs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2548">
                                            <p:txEl>
                                              <p:pRg st="0" end="0"/>
                                            </p:txEl>
                                          </p:spTgt>
                                        </p:tgtEl>
                                        <p:attrNameLst>
                                          <p:attrName>style.visibility</p:attrName>
                                        </p:attrNameLst>
                                      </p:cBhvr>
                                      <p:to>
                                        <p:strVal val="visible"/>
                                      </p:to>
                                    </p:set>
                                    <p:animEffect transition="in" filter="dissolve">
                                      <p:cBhvr>
                                        <p:cTn id="7" dur="500"/>
                                        <p:tgtEl>
                                          <p:spTgt spid="1132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2548">
                                            <p:txEl>
                                              <p:pRg st="2" end="2"/>
                                            </p:txEl>
                                          </p:spTgt>
                                        </p:tgtEl>
                                        <p:attrNameLst>
                                          <p:attrName>style.visibility</p:attrName>
                                        </p:attrNameLst>
                                      </p:cBhvr>
                                      <p:to>
                                        <p:strVal val="visible"/>
                                      </p:to>
                                    </p:set>
                                    <p:animEffect transition="in" filter="dissolve">
                                      <p:cBhvr>
                                        <p:cTn id="12" dur="500"/>
                                        <p:tgtEl>
                                          <p:spTgt spid="11325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2548">
                                            <p:txEl>
                                              <p:pRg st="3" end="3"/>
                                            </p:txEl>
                                          </p:spTgt>
                                        </p:tgtEl>
                                        <p:attrNameLst>
                                          <p:attrName>style.visibility</p:attrName>
                                        </p:attrNameLst>
                                      </p:cBhvr>
                                      <p:to>
                                        <p:strVal val="visible"/>
                                      </p:to>
                                    </p:set>
                                    <p:animEffect transition="in" filter="dissolve">
                                      <p:cBhvr>
                                        <p:cTn id="17" dur="500"/>
                                        <p:tgtEl>
                                          <p:spTgt spid="11325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1314" name="Picture 2" descr="weather_calendar_gallery_32"/>
          <p:cNvPicPr>
            <a:picLocks noChangeAspect="1" noChangeArrowheads="1"/>
          </p:cNvPicPr>
          <p:nvPr/>
        </p:nvPicPr>
        <p:blipFill>
          <a:blip r:embed="rId3"/>
          <a:srcRect/>
          <a:stretch>
            <a:fillRect/>
          </a:stretch>
        </p:blipFill>
        <p:spPr bwMode="auto">
          <a:xfrm>
            <a:off x="0" y="0"/>
            <a:ext cx="9144000" cy="5835650"/>
          </a:xfrm>
          <a:prstGeom prst="rect">
            <a:avLst/>
          </a:prstGeom>
          <a:noFill/>
          <a:ln w="9525">
            <a:noFill/>
            <a:miter lim="800000"/>
            <a:headEnd/>
            <a:tailEnd/>
          </a:ln>
        </p:spPr>
      </p:pic>
      <p:sp>
        <p:nvSpPr>
          <p:cNvPr id="1138691" name="Rectangle 3"/>
          <p:cNvSpPr>
            <a:spLocks noGrp="1" noRot="1" noChangeArrowheads="1"/>
          </p:cNvSpPr>
          <p:nvPr>
            <p:ph type="body" idx="1"/>
          </p:nvPr>
        </p:nvSpPr>
        <p:spPr>
          <a:xfrm>
            <a:off x="228600" y="457200"/>
            <a:ext cx="8540750" cy="5257800"/>
          </a:xfrm>
        </p:spPr>
        <p:txBody>
          <a:bodyPr>
            <a:normAutofit/>
          </a:bodyPr>
          <a:lstStyle/>
          <a:p>
            <a:pPr marL="274320" indent="-4763" fontAlgn="auto">
              <a:lnSpc>
                <a:spcPct val="90000"/>
              </a:lnSpc>
              <a:spcAft>
                <a:spcPts val="0"/>
              </a:spcAft>
              <a:buClr>
                <a:schemeClr val="accent3"/>
              </a:buClr>
              <a:buFont typeface="Wingdings" charset="2"/>
              <a:buNone/>
              <a:defRPr/>
            </a:pPr>
            <a:r>
              <a:rPr lang="en-US" sz="2400" b="1">
                <a:solidFill>
                  <a:srgbClr val="000202"/>
                </a:solidFill>
                <a:effectLst>
                  <a:outerShdw blurRad="38100" dist="38100" dir="2700000" algn="tl">
                    <a:srgbClr val="FFFFFF"/>
                  </a:outerShdw>
                </a:effectLst>
              </a:rPr>
              <a:t>Radiation fog (ground fog)</a:t>
            </a:r>
            <a:r>
              <a:rPr lang="en-US" sz="2400">
                <a:solidFill>
                  <a:srgbClr val="000202"/>
                </a:solidFill>
                <a:effectLst>
                  <a:outerShdw blurRad="38100" dist="38100" dir="2700000" algn="tl">
                    <a:srgbClr val="FFFFFF"/>
                  </a:outerShdw>
                </a:effectLst>
              </a:rPr>
              <a:t> is formed when terrestrial radiation cools the ground, which in turn cools the air in contact with it. When the air is cooled to its dew point ( or within a few degrees), fog will form. </a:t>
            </a:r>
          </a:p>
          <a:p>
            <a:pPr marL="274320" indent="-4763" fontAlgn="auto">
              <a:lnSpc>
                <a:spcPct val="90000"/>
              </a:lnSpc>
              <a:spcAft>
                <a:spcPts val="0"/>
              </a:spcAft>
              <a:buClr>
                <a:schemeClr val="accent3"/>
              </a:buClr>
              <a:buFont typeface="Wingdings" charset="2"/>
              <a:buNone/>
              <a:defRPr/>
            </a:pPr>
            <a:endParaRPr lang="en-US" sz="2800">
              <a:solidFill>
                <a:srgbClr val="000202"/>
              </a:solidFill>
              <a:effectLst>
                <a:outerShdw blurRad="38100" dist="38100" dir="2700000" algn="tl">
                  <a:srgbClr val="FFFFFF"/>
                </a:outerShdw>
              </a:effectLst>
            </a:endParaRPr>
          </a:p>
          <a:p>
            <a:pPr marL="274320" indent="-4763" fontAlgn="auto">
              <a:lnSpc>
                <a:spcPct val="90000"/>
              </a:lnSpc>
              <a:spcAft>
                <a:spcPts val="0"/>
              </a:spcAft>
              <a:buClr>
                <a:schemeClr val="accent3"/>
              </a:buClr>
              <a:buFont typeface="Wingdings" charset="2"/>
              <a:buNone/>
              <a:defRPr/>
            </a:pPr>
            <a:endParaRPr lang="en-US" sz="2800">
              <a:solidFill>
                <a:srgbClr val="000202"/>
              </a:solidFill>
              <a:effectLst>
                <a:outerShdw blurRad="38100" dist="38100" dir="2700000" algn="tl">
                  <a:srgbClr val="FFFFFF"/>
                </a:outerShdw>
              </a:effectLst>
            </a:endParaRPr>
          </a:p>
          <a:p>
            <a:pPr marL="274320" indent="-4763" fontAlgn="auto">
              <a:lnSpc>
                <a:spcPct val="90000"/>
              </a:lnSpc>
              <a:spcAft>
                <a:spcPts val="0"/>
              </a:spcAft>
              <a:buClr>
                <a:schemeClr val="accent3"/>
              </a:buClr>
              <a:buFont typeface="Wingdings" charset="2"/>
              <a:buNone/>
              <a:defRPr/>
            </a:pPr>
            <a:endParaRPr lang="en-US" sz="2800">
              <a:solidFill>
                <a:srgbClr val="000202"/>
              </a:solidFill>
              <a:effectLst>
                <a:outerShdw blurRad="38100" dist="38100" dir="2700000" algn="tl">
                  <a:srgbClr val="FFFFFF"/>
                </a:outerShdw>
              </a:effectLst>
            </a:endParaRPr>
          </a:p>
          <a:p>
            <a:pPr marL="274320" indent="-4763" fontAlgn="auto">
              <a:lnSpc>
                <a:spcPct val="90000"/>
              </a:lnSpc>
              <a:spcAft>
                <a:spcPts val="0"/>
              </a:spcAft>
              <a:buClr>
                <a:schemeClr val="accent3"/>
              </a:buClr>
              <a:buFont typeface="Wingdings" charset="2"/>
              <a:buNone/>
              <a:defRPr/>
            </a:pPr>
            <a:endParaRPr lang="en-US" sz="2800">
              <a:solidFill>
                <a:srgbClr val="000202"/>
              </a:solidFill>
              <a:effectLst>
                <a:outerShdw blurRad="38100" dist="38100" dir="2700000" algn="tl">
                  <a:srgbClr val="FFFFFF"/>
                </a:outerShdw>
              </a:effectLst>
            </a:endParaRPr>
          </a:p>
          <a:p>
            <a:pPr marL="274320" indent="-4763" fontAlgn="auto">
              <a:lnSpc>
                <a:spcPct val="90000"/>
              </a:lnSpc>
              <a:spcAft>
                <a:spcPts val="0"/>
              </a:spcAft>
              <a:buClr>
                <a:schemeClr val="accent3"/>
              </a:buClr>
              <a:buFont typeface="Wingdings" charset="2"/>
              <a:buNone/>
              <a:defRPr/>
            </a:pPr>
            <a:endParaRPr lang="en-US" sz="2800">
              <a:solidFill>
                <a:srgbClr val="000202"/>
              </a:solidFill>
              <a:effectLst>
                <a:outerShdw blurRad="38100" dist="38100" dir="2700000" algn="tl">
                  <a:srgbClr val="FFFFFF"/>
                </a:outerShdw>
              </a:effectLst>
            </a:endParaRPr>
          </a:p>
          <a:p>
            <a:pPr marL="274320" indent="-4763" fontAlgn="auto">
              <a:lnSpc>
                <a:spcPct val="90000"/>
              </a:lnSpc>
              <a:spcAft>
                <a:spcPts val="0"/>
              </a:spcAft>
              <a:buClr>
                <a:schemeClr val="accent3"/>
              </a:buClr>
              <a:buFont typeface="Wingdings" charset="2"/>
              <a:buNone/>
              <a:defRPr/>
            </a:pPr>
            <a:r>
              <a:rPr lang="en-US" sz="2800">
                <a:solidFill>
                  <a:srgbClr val="000202"/>
                </a:solidFill>
                <a:effectLst>
                  <a:outerShdw blurRad="38100" dist="38100" dir="2700000" algn="tl">
                    <a:srgbClr val="FFFFFF"/>
                  </a:outerShdw>
                </a:effectLst>
              </a:rPr>
              <a:t>This fog will form most readily in warm, moist air over low, flatland areas on clear, calm (no wind ) nights.</a:t>
            </a:r>
            <a:endParaRPr lang="en-US" sz="2800" b="1">
              <a:solidFill>
                <a:srgbClr val="000202"/>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8691">
                                            <p:txEl>
                                              <p:pRg st="0" end="0"/>
                                            </p:txEl>
                                          </p:spTgt>
                                        </p:tgtEl>
                                        <p:attrNameLst>
                                          <p:attrName>style.visibility</p:attrName>
                                        </p:attrNameLst>
                                      </p:cBhvr>
                                      <p:to>
                                        <p:strVal val="visible"/>
                                      </p:to>
                                    </p:set>
                                    <p:animEffect transition="in" filter="dissolve">
                                      <p:cBhvr>
                                        <p:cTn id="7" dur="500"/>
                                        <p:tgtEl>
                                          <p:spTgt spid="1138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8691">
                                            <p:txEl>
                                              <p:pRg st="6" end="6"/>
                                            </p:txEl>
                                          </p:spTgt>
                                        </p:tgtEl>
                                        <p:attrNameLst>
                                          <p:attrName>style.visibility</p:attrName>
                                        </p:attrNameLst>
                                      </p:cBhvr>
                                      <p:to>
                                        <p:strVal val="visible"/>
                                      </p:to>
                                    </p:set>
                                    <p:animEffect transition="in" filter="dissolve">
                                      <p:cBhvr>
                                        <p:cTn id="12" dur="500"/>
                                        <p:tgtEl>
                                          <p:spTgt spid="1138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48930" name="Rectangle 2"/>
          <p:cNvSpPr>
            <a:spLocks noGrp="1" noRot="1" noChangeArrowheads="1"/>
          </p:cNvSpPr>
          <p:nvPr>
            <p:ph type="title"/>
          </p:nvPr>
        </p:nvSpPr>
        <p:spPr>
          <a:xfrm>
            <a:off x="3657600" y="2819400"/>
            <a:ext cx="8510588" cy="1325563"/>
          </a:xfrm>
        </p:spPr>
        <p:txBody>
          <a:bodyPr>
            <a:normAutofit/>
          </a:bodyPr>
          <a:lstStyle/>
          <a:p>
            <a:pPr fontAlgn="auto">
              <a:spcAft>
                <a:spcPts val="0"/>
              </a:spcAft>
              <a:defRPr/>
            </a:pPr>
            <a:r>
              <a:rPr lang="en-US" b="1">
                <a:solidFill>
                  <a:schemeClr val="bg1"/>
                </a:solidFill>
                <a:effectLst>
                  <a:outerShdw blurRad="38100" dist="38100" dir="2700000" algn="tl">
                    <a:srgbClr val="FFFFFF"/>
                  </a:outerShdw>
                </a:effectLst>
              </a:rPr>
              <a:t>FOG</a:t>
            </a:r>
            <a:endParaRPr lang="en-US" b="1">
              <a:effectLst>
                <a:outerShdw blurRad="38100" dist="38100" dir="2700000" algn="tl">
                  <a:srgbClr val="FFFFFF"/>
                </a:outerShdw>
              </a:effectLst>
            </a:endParaRPr>
          </a:p>
        </p:txBody>
      </p:sp>
      <p:pic>
        <p:nvPicPr>
          <p:cNvPr id="143363" name="Picture 3" descr="fog_noaa-1"/>
          <p:cNvPicPr>
            <a:picLocks noChangeAspect="1" noChangeArrowheads="1"/>
          </p:cNvPicPr>
          <p:nvPr/>
        </p:nvPicPr>
        <p:blipFill>
          <a:blip r:embed="rId3"/>
          <a:srcRect/>
          <a:stretch>
            <a:fillRect/>
          </a:stretch>
        </p:blipFill>
        <p:spPr bwMode="auto">
          <a:xfrm>
            <a:off x="0" y="0"/>
            <a:ext cx="9144000" cy="6110288"/>
          </a:xfrm>
          <a:prstGeom prst="rect">
            <a:avLst/>
          </a:prstGeom>
          <a:noFill/>
          <a:ln w="9525">
            <a:noFill/>
            <a:miter lim="800000"/>
            <a:headEnd/>
            <a:tailEnd/>
          </a:ln>
        </p:spPr>
      </p:pic>
      <p:sp>
        <p:nvSpPr>
          <p:cNvPr id="1148932" name="Rectangle 4"/>
          <p:cNvSpPr>
            <a:spLocks noGrp="1" noRot="1" noChangeArrowheads="1"/>
          </p:cNvSpPr>
          <p:nvPr>
            <p:ph type="body" idx="1"/>
          </p:nvPr>
        </p:nvSpPr>
        <p:spPr>
          <a:xfrm>
            <a:off x="0" y="228600"/>
            <a:ext cx="8540750" cy="4422775"/>
          </a:xfrm>
        </p:spPr>
        <p:txBody>
          <a:bodyPr>
            <a:normAutofit/>
          </a:bodyPr>
          <a:lstStyle/>
          <a:p>
            <a:pPr marL="274320" indent="-274320" fontAlgn="auto">
              <a:spcAft>
                <a:spcPts val="0"/>
              </a:spcAft>
              <a:buClr>
                <a:schemeClr val="accent3"/>
              </a:buClr>
              <a:buFont typeface="Wingdings" charset="2"/>
              <a:buNone/>
              <a:defRPr/>
            </a:pPr>
            <a:r>
              <a:rPr lang="en-US" sz="2800" b="1">
                <a:solidFill>
                  <a:schemeClr val="bg1"/>
                </a:solidFill>
                <a:effectLst>
                  <a:outerShdw blurRad="38100" dist="38100" dir="2700000" algn="tl">
                    <a:srgbClr val="FFFFFF"/>
                  </a:outerShdw>
                </a:effectLst>
              </a:rPr>
              <a:t>Steam fog</a:t>
            </a:r>
            <a:r>
              <a:rPr lang="en-US" sz="2800">
                <a:effectLst>
                  <a:outerShdw blurRad="38100" dist="38100" dir="2700000" algn="tl">
                    <a:srgbClr val="4D4D4D"/>
                  </a:outerShdw>
                </a:effectLst>
              </a:rPr>
              <a:t> </a:t>
            </a:r>
            <a:r>
              <a:rPr lang="en-US" sz="2800">
                <a:solidFill>
                  <a:srgbClr val="0A477F"/>
                </a:solidFill>
                <a:effectLst>
                  <a:outerShdw blurRad="38100" dist="38100" dir="2700000" algn="tl">
                    <a:srgbClr val="FFFFFF"/>
                  </a:outerShdw>
                </a:effectLst>
              </a:rPr>
              <a:t>forms in the winter when cold, dry air passes from land areas over comparatively warm ocean waters. Low-level turbulence can occur and icing can become hazardous in a steam fog.</a:t>
            </a:r>
            <a:endParaRPr lang="en-US" sz="2800" b="1">
              <a:solidFill>
                <a:srgbClr val="0A477F"/>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8932">
                                            <p:txEl>
                                              <p:pRg st="0" end="0"/>
                                            </p:txEl>
                                          </p:spTgt>
                                        </p:tgtEl>
                                        <p:attrNameLst>
                                          <p:attrName>style.visibility</p:attrName>
                                        </p:attrNameLst>
                                      </p:cBhvr>
                                      <p:to>
                                        <p:strVal val="visible"/>
                                      </p:to>
                                    </p:set>
                                    <p:animEffect transition="in" filter="dissolve">
                                      <p:cBhvr>
                                        <p:cTn id="7" dur="500"/>
                                        <p:tgtEl>
                                          <p:spTgt spid="11489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3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Rot="1" noChangeArrowheads="1"/>
          </p:cNvSpPr>
          <p:nvPr>
            <p:ph type="ctrTitle"/>
          </p:nvPr>
        </p:nvSpPr>
        <p:spPr>
          <a:xfrm>
            <a:off x="685800" y="2151063"/>
            <a:ext cx="7772400" cy="1243012"/>
          </a:xfrm>
        </p:spPr>
        <p:txBody>
          <a:bodyPr>
            <a:normAutofit fontScale="90000"/>
          </a:bodyPr>
          <a:lstStyle/>
          <a:p>
            <a:pPr fontAlgn="auto">
              <a:spcAft>
                <a:spcPts val="0"/>
              </a:spcAft>
              <a:defRPr/>
            </a:pPr>
            <a:r>
              <a:rPr lang="en-US" sz="8800">
                <a:solidFill>
                  <a:schemeClr val="tx1"/>
                </a:solidFill>
              </a:rPr>
              <a:t>Clouds</a:t>
            </a:r>
            <a:endParaRPr lang="en-US">
              <a:solidFill>
                <a:srgbClr val="FF99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plane_wright_65_lg"/>
          <p:cNvPicPr>
            <a:picLocks noChangeAspect="1" noChangeArrowheads="1"/>
          </p:cNvPicPr>
          <p:nvPr/>
        </p:nvPicPr>
        <p:blipFill>
          <a:blip r:embed="rId3"/>
          <a:srcRect/>
          <a:stretch>
            <a:fillRect/>
          </a:stretch>
        </p:blipFill>
        <p:spPr bwMode="auto">
          <a:xfrm>
            <a:off x="0" y="152400"/>
            <a:ext cx="5081588" cy="3975100"/>
          </a:xfrm>
          <a:prstGeom prst="rect">
            <a:avLst/>
          </a:prstGeom>
          <a:noFill/>
          <a:effectLst>
            <a:outerShdw blurRad="63500" dist="107763" dir="2700000" algn="ctr" rotWithShape="0">
              <a:srgbClr val="000000">
                <a:alpha val="74998"/>
              </a:srgbClr>
            </a:outerShdw>
          </a:effectLst>
        </p:spPr>
      </p:pic>
      <p:sp>
        <p:nvSpPr>
          <p:cNvPr id="35842" name="Text Box 4"/>
          <p:cNvSpPr txBox="1">
            <a:spLocks noChangeArrowheads="1"/>
          </p:cNvSpPr>
          <p:nvPr/>
        </p:nvSpPr>
        <p:spPr bwMode="auto">
          <a:xfrm>
            <a:off x="609600" y="2438400"/>
            <a:ext cx="2674938" cy="457200"/>
          </a:xfrm>
          <a:prstGeom prst="rect">
            <a:avLst/>
          </a:prstGeom>
          <a:noFill/>
          <a:ln w="9525">
            <a:noFill/>
            <a:miter lim="800000"/>
            <a:headEnd/>
            <a:tailEnd/>
          </a:ln>
        </p:spPr>
        <p:txBody>
          <a:bodyPr wrap="none">
            <a:spAutoFit/>
          </a:bodyPr>
          <a:lstStyle/>
          <a:p>
            <a:r>
              <a:rPr lang="en-US" sz="2400">
                <a:latin typeface="Constantia" pitchFamily="18" charset="0"/>
              </a:rPr>
              <a:t>Wright Flyer, 1903</a:t>
            </a:r>
          </a:p>
        </p:txBody>
      </p:sp>
      <p:pic>
        <p:nvPicPr>
          <p:cNvPr id="2054" name="Picture 6" descr="FR0601d1"/>
          <p:cNvPicPr>
            <a:picLocks noChangeAspect="1" noChangeArrowheads="1"/>
          </p:cNvPicPr>
          <p:nvPr/>
        </p:nvPicPr>
        <p:blipFill>
          <a:blip r:embed="rId4"/>
          <a:srcRect/>
          <a:stretch>
            <a:fillRect/>
          </a:stretch>
        </p:blipFill>
        <p:spPr bwMode="auto">
          <a:xfrm>
            <a:off x="4419600" y="3036888"/>
            <a:ext cx="4724400" cy="3821112"/>
          </a:xfrm>
          <a:prstGeom prst="rect">
            <a:avLst/>
          </a:prstGeom>
          <a:noFill/>
          <a:effectLst>
            <a:outerShdw blurRad="63500" dist="107763" dir="2700000" algn="ctr" rotWithShape="0">
              <a:srgbClr val="000000">
                <a:alpha val="74998"/>
              </a:srgbClr>
            </a:outerShdw>
          </a:effectLst>
        </p:spPr>
      </p:pic>
      <p:sp>
        <p:nvSpPr>
          <p:cNvPr id="35844" name="Text Box 7"/>
          <p:cNvSpPr txBox="1">
            <a:spLocks noChangeArrowheads="1"/>
          </p:cNvSpPr>
          <p:nvPr/>
        </p:nvSpPr>
        <p:spPr bwMode="auto">
          <a:xfrm>
            <a:off x="4572000" y="6172200"/>
            <a:ext cx="2946400" cy="457200"/>
          </a:xfrm>
          <a:prstGeom prst="rect">
            <a:avLst/>
          </a:prstGeom>
          <a:noFill/>
          <a:ln w="9525">
            <a:noFill/>
            <a:miter lim="800000"/>
            <a:headEnd/>
            <a:tailEnd/>
          </a:ln>
        </p:spPr>
        <p:txBody>
          <a:bodyPr wrap="none">
            <a:spAutoFit/>
          </a:bodyPr>
          <a:lstStyle/>
          <a:p>
            <a:r>
              <a:rPr lang="en-US" sz="2400">
                <a:latin typeface="Constantia" pitchFamily="18" charset="0"/>
              </a:rPr>
              <a:t>F/A-22 Raptor, 2005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5" name="Rectangle 3"/>
          <p:cNvSpPr>
            <a:spLocks noGrp="1" noRot="1" noChangeArrowheads="1"/>
          </p:cNvSpPr>
          <p:nvPr>
            <p:ph type="body" idx="1"/>
          </p:nvPr>
        </p:nvSpPr>
        <p:spPr/>
        <p:txBody>
          <a:bodyPr>
            <a:normAutofit fontScale="92500"/>
          </a:bodyPr>
          <a:lstStyle/>
          <a:p>
            <a:pPr marL="274320" indent="-4763" fontAlgn="auto">
              <a:lnSpc>
                <a:spcPct val="90000"/>
              </a:lnSpc>
              <a:spcAft>
                <a:spcPts val="0"/>
              </a:spcAft>
              <a:buClr>
                <a:schemeClr val="accent3"/>
              </a:buClr>
              <a:buFont typeface="Wingdings" charset="2"/>
              <a:buNone/>
              <a:defRPr/>
            </a:pPr>
            <a:r>
              <a:rPr lang="en-US" sz="2800" dirty="0"/>
              <a:t>The base of a cloud (AGL) that is formed by vertical currents (cumuliform clouds) can be estimated by:</a:t>
            </a:r>
          </a:p>
          <a:p>
            <a:pPr marL="274320" indent="-4763" fontAlgn="auto">
              <a:lnSpc>
                <a:spcPct val="90000"/>
              </a:lnSpc>
              <a:spcAft>
                <a:spcPts val="0"/>
              </a:spcAft>
              <a:buClr>
                <a:schemeClr val="accent3"/>
              </a:buClr>
              <a:buFont typeface="Wingdings" charset="2"/>
              <a:buNone/>
              <a:defRPr/>
            </a:pPr>
            <a:endParaRPr lang="en-US" sz="2800" dirty="0"/>
          </a:p>
          <a:p>
            <a:pPr marL="274320" indent="-4763" fontAlgn="auto">
              <a:lnSpc>
                <a:spcPct val="90000"/>
              </a:lnSpc>
              <a:spcAft>
                <a:spcPts val="0"/>
              </a:spcAft>
              <a:buClr>
                <a:schemeClr val="accent3"/>
              </a:buClr>
              <a:buFont typeface="Wingdings" charset="2"/>
              <a:buNone/>
              <a:defRPr/>
            </a:pPr>
            <a:endParaRPr lang="en-US" sz="2800" dirty="0"/>
          </a:p>
          <a:p>
            <a:pPr marL="274320" indent="-4763" fontAlgn="auto">
              <a:lnSpc>
                <a:spcPct val="90000"/>
              </a:lnSpc>
              <a:spcAft>
                <a:spcPts val="0"/>
              </a:spcAft>
              <a:buClr>
                <a:schemeClr val="accent3"/>
              </a:buClr>
              <a:buFont typeface="Wingdings" charset="2"/>
              <a:buNone/>
              <a:defRPr/>
            </a:pPr>
            <a:r>
              <a:rPr lang="en-US" sz="2800" u="sng" dirty="0"/>
              <a:t>(surface temperature minus dew point)</a:t>
            </a:r>
            <a:r>
              <a:rPr lang="en-US" sz="2800" dirty="0"/>
              <a:t>   </a:t>
            </a:r>
            <a:r>
              <a:rPr lang="en-US" sz="2800" dirty="0" err="1"/>
              <a:t>x</a:t>
            </a:r>
            <a:r>
              <a:rPr lang="en-US" sz="2800" dirty="0"/>
              <a:t>  1,000</a:t>
            </a:r>
            <a:endParaRPr lang="en-US" sz="2800" u="sng" dirty="0"/>
          </a:p>
          <a:p>
            <a:pPr marL="274320" indent="-4763" fontAlgn="auto">
              <a:lnSpc>
                <a:spcPct val="90000"/>
              </a:lnSpc>
              <a:spcAft>
                <a:spcPts val="0"/>
              </a:spcAft>
              <a:buClr>
                <a:schemeClr val="accent3"/>
              </a:buClr>
              <a:buFont typeface="Wingdings" charset="2"/>
              <a:buNone/>
              <a:defRPr/>
            </a:pPr>
            <a:r>
              <a:rPr lang="en-US" sz="2800" dirty="0"/>
              <a:t>				4.4</a:t>
            </a:r>
          </a:p>
          <a:p>
            <a:pPr marL="274320" indent="-4763" fontAlgn="auto">
              <a:lnSpc>
                <a:spcPct val="90000"/>
              </a:lnSpc>
              <a:spcAft>
                <a:spcPts val="0"/>
              </a:spcAft>
              <a:buClr>
                <a:schemeClr val="accent3"/>
              </a:buClr>
              <a:buFont typeface="Wingdings" charset="2"/>
              <a:buNone/>
              <a:defRPr/>
            </a:pPr>
            <a:endParaRPr lang="en-US" sz="2800" dirty="0"/>
          </a:p>
          <a:p>
            <a:pPr marL="274320" indent="-4763" fontAlgn="auto">
              <a:lnSpc>
                <a:spcPct val="90000"/>
              </a:lnSpc>
              <a:spcAft>
                <a:spcPts val="0"/>
              </a:spcAft>
              <a:buClr>
                <a:schemeClr val="accent3"/>
              </a:buClr>
              <a:buFont typeface="Wingdings" charset="2"/>
              <a:buNone/>
              <a:defRPr/>
            </a:pPr>
            <a:endParaRPr lang="en-US" sz="2800" dirty="0"/>
          </a:p>
          <a:p>
            <a:pPr marL="274320" indent="-4763" fontAlgn="auto">
              <a:lnSpc>
                <a:spcPct val="90000"/>
              </a:lnSpc>
              <a:spcAft>
                <a:spcPts val="0"/>
              </a:spcAft>
              <a:buClr>
                <a:schemeClr val="accent3"/>
              </a:buClr>
              <a:buFont typeface="Wingdings" charset="2"/>
              <a:buNone/>
              <a:defRPr/>
            </a:pPr>
            <a:r>
              <a:rPr lang="en-US" sz="2800" dirty="0"/>
              <a:t>(The convergence of the temperature and the dew point lapse rate is 4.4</a:t>
            </a:r>
            <a:r>
              <a:rPr lang="en-US" sz="2800" baseline="30000" dirty="0"/>
              <a:t>0</a:t>
            </a:r>
            <a:r>
              <a:rPr lang="en-US" sz="2800" dirty="0"/>
              <a:t>F per 1,000 ft)</a:t>
            </a:r>
          </a:p>
        </p:txBody>
      </p:sp>
      <p:sp>
        <p:nvSpPr>
          <p:cNvPr id="149506" name="Rectangle 4"/>
          <p:cNvSpPr>
            <a:spLocks noGrp="1" noRot="1" noChangeArrowheads="1"/>
          </p:cNvSpPr>
          <p:nvPr>
            <p:ph type="title"/>
          </p:nvPr>
        </p:nvSpPr>
        <p:spPr/>
        <p:txBody>
          <a:bodyPr/>
          <a:lstStyle/>
          <a:p>
            <a:r>
              <a:rPr lang="en-US" b="1" smtClean="0">
                <a:solidFill>
                  <a:schemeClr val="bg1"/>
                </a:solidFill>
              </a:rPr>
              <a:t>CLOUDS</a:t>
            </a:r>
            <a:endParaRPr lang="en-US" b="1"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3"/>
          <p:cNvSpPr>
            <a:spLocks noGrp="1" noRot="1" noChangeArrowheads="1"/>
          </p:cNvSpPr>
          <p:nvPr>
            <p:ph type="body" idx="1"/>
          </p:nvPr>
        </p:nvSpPr>
        <p:spPr/>
        <p:txBody>
          <a:bodyPr/>
          <a:lstStyle/>
          <a:p>
            <a:pPr>
              <a:buFont typeface="Wingdings" pitchFamily="2" charset="2"/>
              <a:buNone/>
            </a:pPr>
            <a:r>
              <a:rPr lang="en-US" b="1" smtClean="0"/>
              <a:t>Problem:</a:t>
            </a:r>
            <a:r>
              <a:rPr lang="en-US" smtClean="0"/>
              <a:t>  what is the approximate base of the cumulus if the surface air temperature is 70</a:t>
            </a:r>
            <a:r>
              <a:rPr lang="en-US" baseline="30000" smtClean="0"/>
              <a:t>°</a:t>
            </a:r>
            <a:r>
              <a:rPr lang="en-US" smtClean="0"/>
              <a:t>F and the dew point is 61</a:t>
            </a:r>
            <a:r>
              <a:rPr lang="en-US" baseline="30000" smtClean="0"/>
              <a:t>°</a:t>
            </a:r>
            <a:r>
              <a:rPr lang="en-US" smtClean="0"/>
              <a:t>F?</a:t>
            </a:r>
          </a:p>
        </p:txBody>
      </p:sp>
      <p:sp>
        <p:nvSpPr>
          <p:cNvPr id="720902" name="Text Box 6"/>
          <p:cNvSpPr txBox="1">
            <a:spLocks noChangeArrowheads="1"/>
          </p:cNvSpPr>
          <p:nvPr/>
        </p:nvSpPr>
        <p:spPr bwMode="auto">
          <a:xfrm>
            <a:off x="822325" y="3275013"/>
            <a:ext cx="7856538" cy="2844800"/>
          </a:xfrm>
          <a:prstGeom prst="rect">
            <a:avLst/>
          </a:prstGeom>
          <a:noFill/>
          <a:ln w="9525">
            <a:noFill/>
            <a:miter lim="800000"/>
            <a:headEnd/>
            <a:tailEnd/>
          </a:ln>
          <a:effectLst/>
        </p:spPr>
        <p:txBody>
          <a:bodyPr wrap="none">
            <a:spAutoFit/>
          </a:bodyPr>
          <a:lstStyle/>
          <a:p>
            <a:pPr>
              <a:spcBef>
                <a:spcPct val="20000"/>
              </a:spcBef>
              <a:buClr>
                <a:schemeClr val="hlink"/>
              </a:buClr>
              <a:buFont typeface="Wingdings" pitchFamily="2" charset="2"/>
              <a:buNone/>
            </a:pPr>
            <a:r>
              <a:rPr lang="en-US" sz="2800" u="sng">
                <a:effectLst>
                  <a:outerShdw blurRad="38100" dist="38100" dir="2700000" algn="tl">
                    <a:srgbClr val="C0C0C0"/>
                  </a:outerShdw>
                </a:effectLst>
                <a:cs typeface="Arial" charset="0"/>
              </a:rPr>
              <a:t>Solution:</a:t>
            </a:r>
            <a:endParaRPr lang="en-US" sz="2800">
              <a:effectLst>
                <a:outerShdw blurRad="38100" dist="38100" dir="2700000" algn="tl">
                  <a:srgbClr val="C0C0C0"/>
                </a:outerShdw>
              </a:effectLst>
              <a:cs typeface="Arial" charset="0"/>
            </a:endParaRPr>
          </a:p>
          <a:p>
            <a:pPr>
              <a:spcBef>
                <a:spcPct val="20000"/>
              </a:spcBef>
              <a:buClr>
                <a:schemeClr val="hlink"/>
              </a:buClr>
              <a:buFont typeface="Wingdings" pitchFamily="2" charset="2"/>
              <a:buNone/>
            </a:pPr>
            <a:r>
              <a:rPr lang="en-US" sz="2800">
                <a:effectLst>
                  <a:outerShdw blurRad="38100" dist="38100" dir="2700000" algn="tl">
                    <a:srgbClr val="C0C0C0"/>
                  </a:outerShdw>
                </a:effectLst>
                <a:cs typeface="Arial" charset="0"/>
              </a:rPr>
              <a:t>Use the following steps:    </a:t>
            </a:r>
            <a:r>
              <a:rPr lang="en-US" sz="2800">
                <a:solidFill>
                  <a:schemeClr val="hlink"/>
                </a:solidFill>
                <a:effectLst>
                  <a:outerShdw blurRad="38100" dist="38100" dir="2700000" algn="tl">
                    <a:srgbClr val="C0C0C0"/>
                  </a:outerShdw>
                </a:effectLst>
                <a:cs typeface="Arial" charset="0"/>
              </a:rPr>
              <a:t>2.</a:t>
            </a:r>
            <a:r>
              <a:rPr lang="en-US" sz="2800">
                <a:effectLst>
                  <a:outerShdw blurRad="38100" dist="38100" dir="2700000" algn="tl">
                    <a:srgbClr val="C0C0C0"/>
                  </a:outerShdw>
                </a:effectLst>
                <a:cs typeface="Arial" charset="0"/>
              </a:rPr>
              <a:t>  9/4.4 = 2.05 or 2</a:t>
            </a:r>
          </a:p>
          <a:p>
            <a:pPr>
              <a:spcBef>
                <a:spcPct val="20000"/>
              </a:spcBef>
              <a:buClr>
                <a:schemeClr val="hlink"/>
              </a:buClr>
              <a:buFont typeface="Wingdings" pitchFamily="2" charset="2"/>
              <a:buNone/>
            </a:pPr>
            <a:r>
              <a:rPr lang="en-US" sz="2800">
                <a:solidFill>
                  <a:schemeClr val="hlink"/>
                </a:solidFill>
                <a:effectLst>
                  <a:outerShdw blurRad="38100" dist="38100" dir="2700000" algn="tl">
                    <a:srgbClr val="C0C0C0"/>
                  </a:outerShdw>
                </a:effectLst>
                <a:cs typeface="Arial" charset="0"/>
              </a:rPr>
              <a:t>1.</a:t>
            </a:r>
            <a:r>
              <a:rPr lang="en-US" sz="2800">
                <a:effectLst>
                  <a:outerShdw blurRad="38100" dist="38100" dir="2700000" algn="tl">
                    <a:srgbClr val="C0C0C0"/>
                  </a:outerShdw>
                </a:effectLst>
                <a:cs typeface="Arial" charset="0"/>
              </a:rPr>
              <a:t>   70</a:t>
            </a:r>
            <a:r>
              <a:rPr lang="en-US" sz="2800" baseline="30000">
                <a:effectLst>
                  <a:outerShdw blurRad="38100" dist="38100" dir="2700000" algn="tl">
                    <a:srgbClr val="C0C0C0"/>
                  </a:outerShdw>
                </a:effectLst>
                <a:cs typeface="Arial" charset="0"/>
              </a:rPr>
              <a:t>°</a:t>
            </a:r>
            <a:r>
              <a:rPr lang="en-US" sz="2800">
                <a:effectLst>
                  <a:outerShdw blurRad="38100" dist="38100" dir="2700000" algn="tl">
                    <a:srgbClr val="C0C0C0"/>
                  </a:outerShdw>
                </a:effectLst>
                <a:cs typeface="Arial" charset="0"/>
              </a:rPr>
              <a:t> F   (temperature )     2x 1,000 =2.000 ft</a:t>
            </a:r>
          </a:p>
          <a:p>
            <a:pPr>
              <a:spcBef>
                <a:spcPct val="20000"/>
              </a:spcBef>
              <a:buClr>
                <a:schemeClr val="hlink"/>
              </a:buClr>
              <a:buFont typeface="Wingdings" pitchFamily="2" charset="2"/>
              <a:buNone/>
            </a:pPr>
            <a:r>
              <a:rPr lang="en-US" sz="2800">
                <a:effectLst>
                  <a:outerShdw blurRad="38100" dist="38100" dir="2700000" algn="tl">
                    <a:srgbClr val="C0C0C0"/>
                  </a:outerShdw>
                </a:effectLst>
                <a:cs typeface="Arial" charset="0"/>
              </a:rPr>
              <a:t>    </a:t>
            </a:r>
            <a:r>
              <a:rPr lang="en-US" sz="2800" u="sng">
                <a:effectLst>
                  <a:outerShdw blurRad="38100" dist="38100" dir="2700000" algn="tl">
                    <a:srgbClr val="C0C0C0"/>
                  </a:outerShdw>
                </a:effectLst>
                <a:cs typeface="Arial" charset="0"/>
              </a:rPr>
              <a:t>- 61° F</a:t>
            </a:r>
            <a:r>
              <a:rPr lang="en-US" sz="2800">
                <a:effectLst>
                  <a:outerShdw blurRad="38100" dist="38100" dir="2700000" algn="tl">
                    <a:srgbClr val="C0C0C0"/>
                  </a:outerShdw>
                </a:effectLst>
                <a:cs typeface="Arial" charset="0"/>
              </a:rPr>
              <a:t>   (dew point )        (base of cloud, AGL)</a:t>
            </a:r>
          </a:p>
          <a:p>
            <a:pPr>
              <a:spcBef>
                <a:spcPct val="20000"/>
              </a:spcBef>
              <a:buClr>
                <a:schemeClr val="hlink"/>
              </a:buClr>
              <a:buFont typeface="Wingdings" pitchFamily="2" charset="2"/>
              <a:buNone/>
            </a:pPr>
            <a:r>
              <a:rPr lang="en-US" sz="2800">
                <a:effectLst>
                  <a:outerShdw blurRad="38100" dist="38100" dir="2700000" algn="tl">
                    <a:srgbClr val="C0C0C0"/>
                  </a:outerShdw>
                </a:effectLst>
                <a:cs typeface="Arial" charset="0"/>
              </a:rPr>
              <a:t>         9</a:t>
            </a:r>
            <a:r>
              <a:rPr lang="en-US" sz="2800" baseline="30000">
                <a:effectLst>
                  <a:outerShdw blurRad="38100" dist="38100" dir="2700000" algn="tl">
                    <a:srgbClr val="C0C0C0"/>
                  </a:outerShdw>
                </a:effectLst>
                <a:cs typeface="Arial" charset="0"/>
              </a:rPr>
              <a:t>0</a:t>
            </a:r>
            <a:r>
              <a:rPr lang="en-US" sz="2800">
                <a:effectLst>
                  <a:outerShdw blurRad="38100" dist="38100" dir="2700000" algn="tl">
                    <a:srgbClr val="C0C0C0"/>
                  </a:outerShdw>
                </a:effectLst>
                <a:cs typeface="Arial" charset="0"/>
              </a:rPr>
              <a:t>F</a:t>
            </a:r>
          </a:p>
          <a:p>
            <a:pPr eaLnBrk="0" hangingPunct="0"/>
            <a:endParaRPr lang="en-US">
              <a:effectLst>
                <a:outerShdw blurRad="38100" dist="38100" dir="2700000" algn="tl">
                  <a:srgbClr val="C0C0C0"/>
                </a:outerShdw>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20902"/>
                                        </p:tgtEl>
                                        <p:attrNameLst>
                                          <p:attrName>style.visibility</p:attrName>
                                        </p:attrNameLst>
                                      </p:cBhvr>
                                      <p:to>
                                        <p:strVal val="visible"/>
                                      </p:to>
                                    </p:set>
                                    <p:animEffect transition="in" filter="diamond(in)">
                                      <p:cBhvr>
                                        <p:cTn id="7" dur="2000"/>
                                        <p:tgtEl>
                                          <p:spTgt spid="72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0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4" descr="Supercell Tstorm"/>
          <p:cNvPicPr>
            <a:picLocks noChangeAspect="1" noChangeArrowheads="1"/>
          </p:cNvPicPr>
          <p:nvPr/>
        </p:nvPicPr>
        <p:blipFill>
          <a:blip r:embed="rId3"/>
          <a:srcRect/>
          <a:stretch>
            <a:fillRect/>
          </a:stretch>
        </p:blipFill>
        <p:spPr bwMode="auto">
          <a:xfrm>
            <a:off x="0" y="-74613"/>
            <a:ext cx="9144000" cy="7008813"/>
          </a:xfrm>
          <a:prstGeom prst="rect">
            <a:avLst/>
          </a:prstGeom>
          <a:noFill/>
          <a:ln w="9525">
            <a:noFill/>
            <a:miter lim="800000"/>
            <a:headEnd/>
            <a:tailEnd/>
          </a:ln>
        </p:spPr>
      </p:pic>
      <p:sp>
        <p:nvSpPr>
          <p:cNvPr id="153602" name="Text Box 5"/>
          <p:cNvSpPr txBox="1">
            <a:spLocks noChangeArrowheads="1"/>
          </p:cNvSpPr>
          <p:nvPr/>
        </p:nvSpPr>
        <p:spPr bwMode="auto">
          <a:xfrm>
            <a:off x="228600" y="6613525"/>
            <a:ext cx="4857750" cy="244475"/>
          </a:xfrm>
          <a:prstGeom prst="rect">
            <a:avLst/>
          </a:prstGeom>
          <a:noFill/>
          <a:ln w="9525">
            <a:noFill/>
            <a:miter lim="800000"/>
            <a:headEnd/>
            <a:tailEnd/>
          </a:ln>
        </p:spPr>
        <p:txBody>
          <a:bodyPr wrap="none">
            <a:spAutoFit/>
          </a:bodyPr>
          <a:lstStyle/>
          <a:p>
            <a:pPr algn="ctr" eaLnBrk="0" hangingPunct="0"/>
            <a:r>
              <a:rPr lang="en-US" sz="1000">
                <a:solidFill>
                  <a:srgbClr val="000202"/>
                </a:solidFill>
                <a:latin typeface="Times New Roman" pitchFamily="18" charset="0"/>
              </a:rPr>
              <a:t>http://www.purdue.edu/eas/mct/supercell_tornadic_thunderstorms/Supercell%20Tstorm.jpg</a:t>
            </a:r>
          </a:p>
        </p:txBody>
      </p:sp>
      <p:sp>
        <p:nvSpPr>
          <p:cNvPr id="1049606" name="Rectangle 6"/>
          <p:cNvSpPr>
            <a:spLocks noRot="1" noChangeArrowheads="1"/>
          </p:cNvSpPr>
          <p:nvPr/>
        </p:nvSpPr>
        <p:spPr bwMode="auto">
          <a:xfrm>
            <a:off x="304800" y="228600"/>
            <a:ext cx="8510588" cy="1325563"/>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400">
                <a:effectLst>
                  <a:outerShdw blurRad="38100" dist="38100" dir="2700000" algn="tl">
                    <a:srgbClr val="4D4D4D"/>
                  </a:outerShdw>
                </a:effectLst>
                <a:ea typeface="Arial" charset="0"/>
                <a:cs typeface="Arial" charset="0"/>
              </a:rPr>
              <a:t>THUNDERSTORMS</a:t>
            </a:r>
          </a:p>
        </p:txBody>
      </p:sp>
      <p:sp>
        <p:nvSpPr>
          <p:cNvPr id="1049607" name="Rectangle 7"/>
          <p:cNvSpPr>
            <a:spLocks noChangeArrowheads="1"/>
          </p:cNvSpPr>
          <p:nvPr/>
        </p:nvSpPr>
        <p:spPr bwMode="auto">
          <a:xfrm>
            <a:off x="228600" y="5334000"/>
            <a:ext cx="8677275" cy="579438"/>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sz="3200" dirty="0">
                <a:solidFill>
                  <a:schemeClr val="bg2"/>
                </a:solidFill>
                <a:effectLst>
                  <a:outerShdw blurRad="38100" dist="38100" dir="2700000" algn="tl">
                    <a:srgbClr val="4D4D4D"/>
                  </a:outerShdw>
                </a:effectLst>
                <a:ea typeface="Arial" charset="0"/>
                <a:cs typeface="Arial" charset="0"/>
              </a:rPr>
              <a:t>Thunderstorms present many hazards to flying.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descr="thunderstorms"/>
          <p:cNvPicPr>
            <a:picLocks noChangeAspect="1" noChangeArrowheads="1"/>
          </p:cNvPicPr>
          <p:nvPr/>
        </p:nvPicPr>
        <p:blipFill>
          <a:blip r:embed="rId3"/>
          <a:srcRect/>
          <a:stretch>
            <a:fillRect/>
          </a:stretch>
        </p:blipFill>
        <p:spPr bwMode="auto">
          <a:xfrm>
            <a:off x="0" y="228600"/>
            <a:ext cx="9144000" cy="6300788"/>
          </a:xfrm>
          <a:prstGeom prst="rect">
            <a:avLst/>
          </a:prstGeom>
          <a:noFill/>
          <a:ln w="9525">
            <a:noFill/>
            <a:miter lim="800000"/>
            <a:headEnd/>
            <a:tailEnd/>
          </a:ln>
        </p:spPr>
      </p:pic>
      <p:sp>
        <p:nvSpPr>
          <p:cNvPr id="155650" name="Rectangle 4"/>
          <p:cNvSpPr>
            <a:spLocks noChangeArrowheads="1"/>
          </p:cNvSpPr>
          <p:nvPr/>
        </p:nvSpPr>
        <p:spPr bwMode="auto">
          <a:xfrm>
            <a:off x="7573963" y="6613525"/>
            <a:ext cx="1570037" cy="244475"/>
          </a:xfrm>
          <a:prstGeom prst="rect">
            <a:avLst/>
          </a:prstGeom>
          <a:noFill/>
          <a:ln w="9525">
            <a:noFill/>
            <a:miter lim="800000"/>
            <a:headEnd/>
            <a:tailEnd/>
          </a:ln>
        </p:spPr>
        <p:txBody>
          <a:bodyPr wrap="none">
            <a:spAutoFit/>
          </a:bodyPr>
          <a:lstStyle/>
          <a:p>
            <a:pPr algn="ctr" eaLnBrk="0" hangingPunct="0"/>
            <a:r>
              <a:rPr lang="en-US" sz="1000">
                <a:latin typeface="Times New Roman" pitchFamily="18" charset="0"/>
              </a:rPr>
              <a:t>http://www.ngdc.noaa.gov/</a:t>
            </a:r>
          </a:p>
        </p:txBody>
      </p:sp>
      <p:sp>
        <p:nvSpPr>
          <p:cNvPr id="1052677" name="Rectangle 5"/>
          <p:cNvSpPr>
            <a:spLocks noRot="1" noChangeArrowheads="1"/>
          </p:cNvSpPr>
          <p:nvPr/>
        </p:nvSpPr>
        <p:spPr bwMode="auto">
          <a:xfrm>
            <a:off x="304800" y="228600"/>
            <a:ext cx="8510588" cy="1325563"/>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400" dirty="0">
                <a:solidFill>
                  <a:srgbClr val="DBF5F9"/>
                </a:solidFill>
                <a:effectLst>
                  <a:outerShdw blurRad="38100" dist="38100" dir="2700000" algn="tl">
                    <a:srgbClr val="4D4D4D"/>
                  </a:outerShdw>
                </a:effectLst>
                <a:ea typeface="Arial" charset="0"/>
                <a:cs typeface="Arial" charset="0"/>
              </a:rPr>
              <a:t>THUNDERSTORMS</a:t>
            </a:r>
          </a:p>
        </p:txBody>
      </p:sp>
      <p:sp>
        <p:nvSpPr>
          <p:cNvPr id="1052678" name="Rectangle 6"/>
          <p:cNvSpPr>
            <a:spLocks noChangeArrowheads="1"/>
          </p:cNvSpPr>
          <p:nvPr/>
        </p:nvSpPr>
        <p:spPr bwMode="auto">
          <a:xfrm>
            <a:off x="838200" y="1752600"/>
            <a:ext cx="6343650" cy="3695700"/>
          </a:xfrm>
          <a:prstGeom prst="rect">
            <a:avLst/>
          </a:prstGeom>
          <a:noFill/>
          <a:ln w="9525">
            <a:noFill/>
            <a:miter lim="800000"/>
            <a:headEnd/>
            <a:tailEnd/>
          </a:ln>
          <a:effectLst/>
        </p:spPr>
        <p:txBody>
          <a:bodyPr wrap="none">
            <a:spAutoFit/>
          </a:bodyPr>
          <a:lstStyle/>
          <a:p>
            <a:pPr fontAlgn="auto">
              <a:lnSpc>
                <a:spcPct val="90000"/>
              </a:lnSpc>
              <a:spcBef>
                <a:spcPct val="20000"/>
              </a:spcBef>
              <a:spcAft>
                <a:spcPts val="0"/>
              </a:spcAft>
              <a:buClr>
                <a:schemeClr val="hlink"/>
              </a:buClr>
              <a:buFont typeface="Wingdings" pitchFamily="-112" charset="2"/>
              <a:buNone/>
              <a:defRPr/>
            </a:pPr>
            <a:r>
              <a:rPr lang="en-US" sz="3200" dirty="0">
                <a:solidFill>
                  <a:srgbClr val="DBF5F9"/>
                </a:solidFill>
                <a:effectLst>
                  <a:outerShdw blurRad="38100" dist="38100" dir="2700000" algn="tl">
                    <a:srgbClr val="4D4D4D"/>
                  </a:outerShdw>
                </a:effectLst>
                <a:latin typeface="+mn-lt"/>
              </a:rPr>
              <a:t>Three conditions necessary to the </a:t>
            </a:r>
            <a:br>
              <a:rPr lang="en-US" sz="3200" dirty="0">
                <a:solidFill>
                  <a:srgbClr val="DBF5F9"/>
                </a:solidFill>
                <a:effectLst>
                  <a:outerShdw blurRad="38100" dist="38100" dir="2700000" algn="tl">
                    <a:srgbClr val="4D4D4D"/>
                  </a:outerShdw>
                </a:effectLst>
                <a:latin typeface="+mn-lt"/>
              </a:rPr>
            </a:br>
            <a:r>
              <a:rPr lang="en-US" sz="3200" dirty="0">
                <a:solidFill>
                  <a:srgbClr val="DBF5F9"/>
                </a:solidFill>
                <a:effectLst>
                  <a:outerShdw blurRad="38100" dist="38100" dir="2700000" algn="tl">
                    <a:srgbClr val="4D4D4D"/>
                  </a:outerShdw>
                </a:effectLst>
                <a:latin typeface="+mn-lt"/>
              </a:rPr>
              <a:t>formation of a thunderstorm are:</a:t>
            </a:r>
          </a:p>
          <a:p>
            <a:pPr fontAlgn="auto">
              <a:lnSpc>
                <a:spcPct val="90000"/>
              </a:lnSpc>
              <a:spcBef>
                <a:spcPct val="20000"/>
              </a:spcBef>
              <a:spcAft>
                <a:spcPts val="0"/>
              </a:spcAft>
              <a:buClr>
                <a:schemeClr val="hlink"/>
              </a:buClr>
              <a:buFont typeface="Wingdings" pitchFamily="-112" charset="2"/>
              <a:buNone/>
              <a:defRPr/>
            </a:pPr>
            <a:endParaRPr lang="en-US" sz="3200" dirty="0">
              <a:effectLst>
                <a:outerShdw blurRad="38100" dist="38100" dir="2700000" algn="tl">
                  <a:srgbClr val="4D4D4D"/>
                </a:outerShdw>
              </a:effectLst>
              <a:latin typeface="+mn-lt"/>
            </a:endParaRPr>
          </a:p>
          <a:p>
            <a:pPr fontAlgn="auto">
              <a:lnSpc>
                <a:spcPct val="90000"/>
              </a:lnSpc>
              <a:spcBef>
                <a:spcPct val="20000"/>
              </a:spcBef>
              <a:spcAft>
                <a:spcPts val="0"/>
              </a:spcAft>
              <a:buClr>
                <a:schemeClr val="hlink"/>
              </a:buClr>
              <a:buFont typeface="Wingdings" pitchFamily="-112" charset="2"/>
              <a:buNone/>
              <a:defRPr/>
            </a:pPr>
            <a:endParaRPr lang="en-US" sz="3200" dirty="0">
              <a:effectLst>
                <a:outerShdw blurRad="38100" dist="38100" dir="2700000" algn="tl">
                  <a:srgbClr val="4D4D4D"/>
                </a:outerShdw>
              </a:effectLst>
              <a:latin typeface="+mn-lt"/>
            </a:endParaRPr>
          </a:p>
          <a:p>
            <a:pPr fontAlgn="auto">
              <a:lnSpc>
                <a:spcPct val="90000"/>
              </a:lnSpc>
              <a:spcBef>
                <a:spcPct val="20000"/>
              </a:spcBef>
              <a:spcAft>
                <a:spcPts val="0"/>
              </a:spcAft>
              <a:buClr>
                <a:schemeClr val="hlink"/>
              </a:buClr>
              <a:buFont typeface="Wingdings" pitchFamily="-112" charset="2"/>
              <a:buNone/>
              <a:defRPr/>
            </a:pPr>
            <a:r>
              <a:rPr lang="en-US" sz="3200" dirty="0">
                <a:solidFill>
                  <a:srgbClr val="000202"/>
                </a:solidFill>
                <a:effectLst>
                  <a:outerShdw blurRad="38100" dist="38100" dir="2700000" algn="tl">
                    <a:srgbClr val="FFFFFF"/>
                  </a:outerShdw>
                </a:effectLst>
                <a:latin typeface="+mn-lt"/>
              </a:rPr>
              <a:t>1. Sufficient water vapor</a:t>
            </a:r>
          </a:p>
          <a:p>
            <a:pPr fontAlgn="auto">
              <a:lnSpc>
                <a:spcPct val="90000"/>
              </a:lnSpc>
              <a:spcBef>
                <a:spcPct val="20000"/>
              </a:spcBef>
              <a:spcAft>
                <a:spcPts val="0"/>
              </a:spcAft>
              <a:buClr>
                <a:schemeClr val="hlink"/>
              </a:buClr>
              <a:buFont typeface="Wingdings" pitchFamily="-112" charset="2"/>
              <a:buNone/>
              <a:defRPr/>
            </a:pPr>
            <a:r>
              <a:rPr lang="en-US" sz="3200" dirty="0">
                <a:solidFill>
                  <a:srgbClr val="000202"/>
                </a:solidFill>
                <a:effectLst>
                  <a:outerShdw blurRad="38100" dist="38100" dir="2700000" algn="tl">
                    <a:srgbClr val="FFFFFF"/>
                  </a:outerShdw>
                </a:effectLst>
                <a:latin typeface="+mn-lt"/>
              </a:rPr>
              <a:t>2. Unstable air (wants to rise)</a:t>
            </a:r>
          </a:p>
          <a:p>
            <a:pPr fontAlgn="auto">
              <a:lnSpc>
                <a:spcPct val="90000"/>
              </a:lnSpc>
              <a:spcBef>
                <a:spcPct val="20000"/>
              </a:spcBef>
              <a:spcAft>
                <a:spcPts val="0"/>
              </a:spcAft>
              <a:buClr>
                <a:schemeClr val="hlink"/>
              </a:buClr>
              <a:buFont typeface="Wingdings" pitchFamily="-112" charset="2"/>
              <a:buNone/>
              <a:defRPr/>
            </a:pPr>
            <a:r>
              <a:rPr lang="en-US" sz="3200" dirty="0">
                <a:solidFill>
                  <a:srgbClr val="000202"/>
                </a:solidFill>
                <a:effectLst>
                  <a:outerShdw blurRad="38100" dist="38100" dir="2700000" algn="tl">
                    <a:srgbClr val="FFFFFF"/>
                  </a:outerShdw>
                </a:effectLst>
                <a:latin typeface="+mn-lt"/>
              </a:rPr>
              <a:t>3. An initial upward boost (lifting)*</a:t>
            </a:r>
          </a:p>
        </p:txBody>
      </p:sp>
      <p:sp>
        <p:nvSpPr>
          <p:cNvPr id="1052679" name="Text Box 7"/>
          <p:cNvSpPr txBox="1">
            <a:spLocks noChangeArrowheads="1"/>
          </p:cNvSpPr>
          <p:nvPr/>
        </p:nvSpPr>
        <p:spPr bwMode="auto">
          <a:xfrm>
            <a:off x="228600" y="5995988"/>
            <a:ext cx="6553200" cy="862012"/>
          </a:xfrm>
          <a:prstGeom prst="rect">
            <a:avLst/>
          </a:prstGeom>
          <a:noFill/>
          <a:ln w="9525">
            <a:noFill/>
            <a:miter lim="800000"/>
            <a:headEnd/>
            <a:tailEnd/>
          </a:ln>
          <a:effectLst/>
        </p:spPr>
        <p:txBody>
          <a:bodyPr>
            <a:spAutoFit/>
          </a:bodyPr>
          <a:lstStyle/>
          <a:p>
            <a:pPr fontAlgn="auto">
              <a:lnSpc>
                <a:spcPct val="90000"/>
              </a:lnSpc>
              <a:spcBef>
                <a:spcPct val="20000"/>
              </a:spcBef>
              <a:spcAft>
                <a:spcPts val="0"/>
              </a:spcAft>
              <a:buClr>
                <a:schemeClr val="hlink"/>
              </a:buClr>
              <a:buFont typeface="Wingdings" charset="2"/>
              <a:buNone/>
              <a:defRPr/>
            </a:pPr>
            <a:r>
              <a:rPr lang="en-US">
                <a:effectLst>
                  <a:outerShdw blurRad="38100" dist="38100" dir="2700000" algn="tl">
                    <a:srgbClr val="4D4D4D"/>
                  </a:outerShdw>
                </a:effectLst>
                <a:ea typeface="Arial" charset="0"/>
                <a:cs typeface="Arial" charset="0"/>
              </a:rPr>
              <a:t>* can be caused by heating from below, frontal lifting, or by mechanical lifting ( wind blowing air upslope on a mountain)</a:t>
            </a:r>
          </a:p>
          <a:p>
            <a:pPr algn="ctr" eaLnBrk="0" fontAlgn="auto" hangingPunct="0">
              <a:spcBef>
                <a:spcPts val="0"/>
              </a:spcBef>
              <a:spcAft>
                <a:spcPts val="0"/>
              </a:spcAft>
              <a:defRPr/>
            </a:pPr>
            <a:endParaRPr lang="en-US">
              <a:effectLst>
                <a:outerShdw blurRad="38100" dist="38100" dir="2700000" algn="tl">
                  <a:srgbClr val="4D4D4D"/>
                </a:outerShdw>
              </a:effectLst>
              <a:ea typeface="Arial" charset="0"/>
              <a:cs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rrowheads="1"/>
          </p:cNvSpPr>
          <p:nvPr>
            <p:ph type="title"/>
          </p:nvPr>
        </p:nvSpPr>
        <p:spPr/>
        <p:txBody>
          <a:bodyPr>
            <a:normAutofit/>
          </a:bodyPr>
          <a:lstStyle/>
          <a:p>
            <a:pPr fontAlgn="auto">
              <a:spcAft>
                <a:spcPts val="0"/>
              </a:spcAft>
              <a:defRPr/>
            </a:pPr>
            <a:endParaRPr lang="en-US">
              <a:effectLst>
                <a:outerShdw blurRad="38100" dist="38100" dir="2700000" algn="tl">
                  <a:srgbClr val="FFFFFF"/>
                </a:outerShdw>
              </a:effectLst>
            </a:endParaRPr>
          </a:p>
        </p:txBody>
      </p:sp>
      <p:sp>
        <p:nvSpPr>
          <p:cNvPr id="1064963" name="Rectangle 3"/>
          <p:cNvSpPr>
            <a:spLocks noGrp="1" noRot="1" noChangeArrowheads="1"/>
          </p:cNvSpPr>
          <p:nvPr>
            <p:ph type="body" idx="1"/>
          </p:nvPr>
        </p:nvSpPr>
        <p:spPr/>
        <p:txBody>
          <a:bodyPr>
            <a:normAutofit/>
          </a:bodyPr>
          <a:lstStyle/>
          <a:p>
            <a:pPr marL="274320" indent="-274320" fontAlgn="auto">
              <a:spcAft>
                <a:spcPts val="0"/>
              </a:spcAft>
              <a:buClr>
                <a:schemeClr val="accent3"/>
              </a:buClr>
              <a:buFont typeface="Wingdings" charset="2"/>
              <a:buChar char="§"/>
              <a:defRPr/>
            </a:pPr>
            <a:endParaRPr lang="en-US">
              <a:effectLst>
                <a:outerShdw blurRad="38100" dist="38100" dir="2700000" algn="tl">
                  <a:srgbClr val="4D4D4D"/>
                </a:outerShdw>
              </a:effectLst>
            </a:endParaRPr>
          </a:p>
        </p:txBody>
      </p:sp>
      <p:graphicFrame>
        <p:nvGraphicFramePr>
          <p:cNvPr id="157698" name="Object 4"/>
          <p:cNvGraphicFramePr>
            <a:graphicFrameLocks noChangeAspect="1"/>
          </p:cNvGraphicFramePr>
          <p:nvPr/>
        </p:nvGraphicFramePr>
        <p:xfrm>
          <a:off x="228600" y="533400"/>
          <a:ext cx="8686800" cy="5640388"/>
        </p:xfrm>
        <a:graphic>
          <a:graphicData uri="http://schemas.openxmlformats.org/presentationml/2006/ole">
            <p:oleObj spid="_x0000_s157698" name="Clip" r:id="rId4" imgW="7038095" imgH="4571429" progId="">
              <p:embed/>
            </p:oleObj>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4"/>
          <p:cNvSpPr>
            <a:spLocks noGrp="1" noRot="1" noChangeArrowheads="1"/>
          </p:cNvSpPr>
          <p:nvPr>
            <p:ph type="title"/>
          </p:nvPr>
        </p:nvSpPr>
        <p:spPr>
          <a:xfrm>
            <a:off x="304800" y="228600"/>
            <a:ext cx="8510588" cy="1325563"/>
          </a:xfrm>
        </p:spPr>
        <p:txBody>
          <a:bodyPr/>
          <a:lstStyle/>
          <a:p>
            <a:r>
              <a:rPr lang="en-US" b="1" smtClean="0">
                <a:solidFill>
                  <a:schemeClr val="bg1"/>
                </a:solidFill>
              </a:rPr>
              <a:t>THUNDERSTORMS</a:t>
            </a:r>
          </a:p>
        </p:txBody>
      </p:sp>
      <p:pic>
        <p:nvPicPr>
          <p:cNvPr id="159746" name="Picture 8"/>
          <p:cNvPicPr>
            <a:picLocks noChangeAspect="1" noChangeArrowheads="1"/>
          </p:cNvPicPr>
          <p:nvPr/>
        </p:nvPicPr>
        <p:blipFill>
          <a:blip r:embed="rId3"/>
          <a:srcRect/>
          <a:stretch>
            <a:fillRect/>
          </a:stretch>
        </p:blipFill>
        <p:spPr bwMode="auto">
          <a:xfrm>
            <a:off x="0" y="2819400"/>
            <a:ext cx="9144000" cy="4495800"/>
          </a:xfrm>
          <a:prstGeom prst="rect">
            <a:avLst/>
          </a:prstGeom>
          <a:noFill/>
          <a:ln w="9525">
            <a:noFill/>
            <a:miter lim="800000"/>
            <a:headEnd/>
            <a:tailEnd/>
          </a:ln>
        </p:spPr>
      </p:pic>
      <p:sp>
        <p:nvSpPr>
          <p:cNvPr id="744453" name="Rectangle 5"/>
          <p:cNvSpPr>
            <a:spLocks noChangeArrowheads="1"/>
          </p:cNvSpPr>
          <p:nvPr/>
        </p:nvSpPr>
        <p:spPr bwMode="auto">
          <a:xfrm>
            <a:off x="533400" y="2971800"/>
            <a:ext cx="2590800" cy="40386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latin typeface="Constantia" pitchFamily="18" charset="0"/>
              </a:rPr>
              <a:t>The building stage</a:t>
            </a:r>
          </a:p>
        </p:txBody>
      </p:sp>
      <p:sp>
        <p:nvSpPr>
          <p:cNvPr id="744454" name="Rectangle 6"/>
          <p:cNvSpPr>
            <a:spLocks noChangeArrowheads="1"/>
          </p:cNvSpPr>
          <p:nvPr/>
        </p:nvSpPr>
        <p:spPr bwMode="auto">
          <a:xfrm>
            <a:off x="3124200" y="2971800"/>
            <a:ext cx="2895600" cy="40386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latin typeface="Constantia" pitchFamily="18" charset="0"/>
              </a:rPr>
              <a:t>Mature stage</a:t>
            </a:r>
          </a:p>
          <a:p>
            <a:pPr algn="ctr" eaLnBrk="0" hangingPunct="0"/>
            <a:r>
              <a:rPr lang="en-US">
                <a:latin typeface="Constantia" pitchFamily="18" charset="0"/>
              </a:rPr>
              <a:t>Rain begins to fall</a:t>
            </a:r>
          </a:p>
        </p:txBody>
      </p:sp>
      <p:sp>
        <p:nvSpPr>
          <p:cNvPr id="744455" name="Rectangle 7"/>
          <p:cNvSpPr>
            <a:spLocks noChangeArrowheads="1"/>
          </p:cNvSpPr>
          <p:nvPr/>
        </p:nvSpPr>
        <p:spPr bwMode="auto">
          <a:xfrm>
            <a:off x="5943600" y="2971800"/>
            <a:ext cx="3200400" cy="40386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latin typeface="Constantia" pitchFamily="18" charset="0"/>
              </a:rPr>
              <a:t>Mostly  all downdrafts </a:t>
            </a:r>
          </a:p>
          <a:p>
            <a:pPr algn="ctr" eaLnBrk="0" hangingPunct="0"/>
            <a:endParaRPr lang="en-US">
              <a:latin typeface="Constantia" pitchFamily="18" charset="0"/>
            </a:endParaRPr>
          </a:p>
        </p:txBody>
      </p:sp>
      <p:sp>
        <p:nvSpPr>
          <p:cNvPr id="159750" name="Content Placeholder 7"/>
          <p:cNvSpPr>
            <a:spLocks noGrp="1"/>
          </p:cNvSpPr>
          <p:nvPr>
            <p:ph idx="1"/>
          </p:nvPr>
        </p:nvSpPr>
        <p:spPr/>
        <p:txBody>
          <a:bodyPr/>
          <a:lstStyle/>
          <a:p>
            <a:pPr>
              <a:buFont typeface="Wingdings" pitchFamily="2" charset="2"/>
              <a:buChar char="§"/>
            </a:pPr>
            <a:r>
              <a:rPr lang="en-US" smtClean="0"/>
              <a:t>There are three stages of a thunderstorm: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grpId="0" nodeType="clickEffect">
                                  <p:stCondLst>
                                    <p:cond delay="0"/>
                                  </p:stCondLst>
                                  <p:childTnLst>
                                    <p:anim to="" calcmode="lin" valueType="num">
                                      <p:cBhvr>
                                        <p:cTn id="6" dur="1"/>
                                        <p:tgtEl>
                                          <p:spTgt spid="744453"/>
                                        </p:tgtEl>
                                        <p:attrNameLst>
                                          <p:attrName/>
                                        </p:attrNameLst>
                                      </p:cBhvr>
                                    </p:anim>
                                    <p:set>
                                      <p:cBhvr>
                                        <p:cTn id="7" dur="1" fill="hold">
                                          <p:stCondLst>
                                            <p:cond delay="0"/>
                                          </p:stCondLst>
                                        </p:cTn>
                                        <p:tgtEl>
                                          <p:spTgt spid="7444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grpId="0" nodeType="clickEffect">
                                  <p:stCondLst>
                                    <p:cond delay="0"/>
                                  </p:stCondLst>
                                  <p:childTnLst>
                                    <p:anim to="" calcmode="lin" valueType="num">
                                      <p:cBhvr>
                                        <p:cTn id="11" dur="1"/>
                                        <p:tgtEl>
                                          <p:spTgt spid="744454"/>
                                        </p:tgtEl>
                                        <p:attrNameLst>
                                          <p:attrName/>
                                        </p:attrNameLst>
                                      </p:cBhvr>
                                    </p:anim>
                                    <p:set>
                                      <p:cBhvr>
                                        <p:cTn id="12" dur="1" fill="hold">
                                          <p:stCondLst>
                                            <p:cond delay="0"/>
                                          </p:stCondLst>
                                        </p:cTn>
                                        <p:tgtEl>
                                          <p:spTgt spid="7444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4" presetClass="exit" presetSubtype="0" fill="hold" grpId="0" nodeType="clickEffect">
                                  <p:stCondLst>
                                    <p:cond delay="0"/>
                                  </p:stCondLst>
                                  <p:childTnLst>
                                    <p:anim to="" calcmode="lin" valueType="num">
                                      <p:cBhvr>
                                        <p:cTn id="16" dur="1"/>
                                        <p:tgtEl>
                                          <p:spTgt spid="744455"/>
                                        </p:tgtEl>
                                        <p:attrNameLst>
                                          <p:attrName/>
                                        </p:attrNameLst>
                                      </p:cBhvr>
                                    </p:anim>
                                    <p:set>
                                      <p:cBhvr>
                                        <p:cTn id="17" dur="1" fill="hold">
                                          <p:stCondLst>
                                            <p:cond delay="0"/>
                                          </p:stCondLst>
                                        </p:cTn>
                                        <p:tgtEl>
                                          <p:spTgt spid="7444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3" grpId="0" animBg="1"/>
      <p:bldP spid="744454" grpId="0" animBg="1"/>
      <p:bldP spid="74445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Object 2"/>
          <p:cNvGraphicFramePr>
            <a:graphicFrameLocks noChangeAspect="1"/>
          </p:cNvGraphicFramePr>
          <p:nvPr/>
        </p:nvGraphicFramePr>
        <p:xfrm>
          <a:off x="0" y="84138"/>
          <a:ext cx="9144000" cy="5937250"/>
        </p:xfrm>
        <a:graphic>
          <a:graphicData uri="http://schemas.openxmlformats.org/presentationml/2006/ole">
            <p:oleObj spid="_x0000_s161794" name="Clip" r:id="rId4" imgW="7038095" imgH="4571429" progId="">
              <p:embed/>
            </p:oleObj>
          </a:graphicData>
        </a:graphic>
      </p:graphicFrame>
      <p:sp>
        <p:nvSpPr>
          <p:cNvPr id="1074179" name="Rectangle 3"/>
          <p:cNvSpPr>
            <a:spLocks noChangeArrowheads="1"/>
          </p:cNvSpPr>
          <p:nvPr/>
        </p:nvSpPr>
        <p:spPr bwMode="auto">
          <a:xfrm>
            <a:off x="228600" y="6096000"/>
            <a:ext cx="8915400" cy="457200"/>
          </a:xfrm>
          <a:prstGeom prst="rect">
            <a:avLst/>
          </a:prstGeom>
          <a:noFill/>
          <a:ln w="9525">
            <a:noFill/>
            <a:miter lim="800000"/>
            <a:headEnd/>
            <a:tailEnd/>
          </a:ln>
          <a:effectLst/>
        </p:spPr>
        <p:txBody>
          <a:bodyPr>
            <a:spAutoFit/>
          </a:bodyPr>
          <a:lstStyle/>
          <a:p>
            <a:pPr fontAlgn="auto">
              <a:spcBef>
                <a:spcPct val="20000"/>
              </a:spcBef>
              <a:spcAft>
                <a:spcPts val="0"/>
              </a:spcAft>
              <a:buClr>
                <a:schemeClr val="hlink"/>
              </a:buClr>
              <a:buFont typeface="Wingdings" charset="2"/>
              <a:buNone/>
              <a:defRPr/>
            </a:pPr>
            <a:r>
              <a:rPr lang="en-US" sz="2400">
                <a:effectLst>
                  <a:outerShdw blurRad="38100" dist="38100" dir="2700000" algn="tl">
                    <a:srgbClr val="4D4D4D"/>
                  </a:outerShdw>
                </a:effectLst>
                <a:ea typeface="Arial" charset="0"/>
                <a:cs typeface="Arial" charset="0"/>
              </a:rPr>
              <a:t>Avoid operating anywhere near a thunderstorm  (within 20 NM).</a:t>
            </a: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2"/>
          <p:cNvSpPr txBox="1">
            <a:spLocks noChangeArrowheads="1"/>
          </p:cNvSpPr>
          <p:nvPr/>
        </p:nvSpPr>
        <p:spPr bwMode="auto">
          <a:xfrm>
            <a:off x="685800" y="1676400"/>
            <a:ext cx="7772400" cy="1631950"/>
          </a:xfrm>
          <a:prstGeom prst="rect">
            <a:avLst/>
          </a:prstGeom>
          <a:noFill/>
          <a:ln w="9525">
            <a:noFill/>
            <a:miter lim="800000"/>
            <a:headEnd/>
            <a:tailEnd/>
          </a:ln>
        </p:spPr>
        <p:txBody>
          <a:bodyPr>
            <a:spAutoFit/>
          </a:bodyPr>
          <a:lstStyle/>
          <a:p>
            <a:pPr>
              <a:spcBef>
                <a:spcPct val="50000"/>
              </a:spcBef>
            </a:pPr>
            <a:r>
              <a:rPr lang="en-US" sz="4000">
                <a:latin typeface="Constantia" pitchFamily="18" charset="0"/>
              </a:rPr>
              <a:t>          How high did I fly?</a:t>
            </a:r>
          </a:p>
          <a:p>
            <a:pPr>
              <a:spcBef>
                <a:spcPct val="50000"/>
              </a:spcBef>
            </a:pPr>
            <a:r>
              <a:rPr lang="en-US" sz="4000">
                <a:latin typeface="Constantia" pitchFamily="18" charset="0"/>
              </a:rPr>
              <a:t>  Model Rockets-Finding Apogee </a:t>
            </a:r>
          </a:p>
        </p:txBody>
      </p:sp>
      <p:sp>
        <p:nvSpPr>
          <p:cNvPr id="163842" name="Text Box 3"/>
          <p:cNvSpPr txBox="1">
            <a:spLocks noChangeArrowheads="1"/>
          </p:cNvSpPr>
          <p:nvPr/>
        </p:nvSpPr>
        <p:spPr bwMode="auto">
          <a:xfrm>
            <a:off x="2590800" y="3962400"/>
            <a:ext cx="3178175" cy="396875"/>
          </a:xfrm>
          <a:prstGeom prst="rect">
            <a:avLst/>
          </a:prstGeom>
          <a:noFill/>
          <a:ln w="9525">
            <a:noFill/>
            <a:miter lim="800000"/>
            <a:headEnd/>
            <a:tailEnd/>
          </a:ln>
        </p:spPr>
        <p:txBody>
          <a:bodyPr wrap="none">
            <a:spAutoFit/>
          </a:bodyPr>
          <a:lstStyle/>
          <a:p>
            <a:r>
              <a:rPr lang="en-US" sz="2000">
                <a:latin typeface="Constantia" pitchFamily="18" charset="0"/>
              </a:rPr>
              <a:t>Major Roger R. Rognrud CAP</a:t>
            </a:r>
          </a:p>
        </p:txBody>
      </p:sp>
      <p:pic>
        <p:nvPicPr>
          <p:cNvPr id="163843" name="Picture 5" descr="ANd9GcSmbApvKeE1nen5fti_SxQ8-mzR2iZYpMS1fD7B0tRJN6XkC0Rn"/>
          <p:cNvPicPr>
            <a:picLocks noChangeAspect="1" noChangeArrowheads="1"/>
          </p:cNvPicPr>
          <p:nvPr/>
        </p:nvPicPr>
        <p:blipFill>
          <a:blip r:embed="rId3"/>
          <a:srcRect/>
          <a:stretch>
            <a:fillRect/>
          </a:stretch>
        </p:blipFill>
        <p:spPr bwMode="auto">
          <a:xfrm>
            <a:off x="2971800" y="4572000"/>
            <a:ext cx="2419350" cy="1885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89" name="Text Box 2"/>
          <p:cNvSpPr txBox="1">
            <a:spLocks noChangeArrowheads="1"/>
          </p:cNvSpPr>
          <p:nvPr/>
        </p:nvSpPr>
        <p:spPr bwMode="auto">
          <a:xfrm>
            <a:off x="685800" y="1676400"/>
            <a:ext cx="7772400" cy="762000"/>
          </a:xfrm>
          <a:prstGeom prst="rect">
            <a:avLst/>
          </a:prstGeom>
          <a:noFill/>
          <a:ln w="9525">
            <a:noFill/>
            <a:miter lim="800000"/>
            <a:headEnd/>
            <a:tailEnd/>
          </a:ln>
        </p:spPr>
        <p:txBody>
          <a:bodyPr>
            <a:spAutoFit/>
          </a:bodyPr>
          <a:lstStyle/>
          <a:p>
            <a:pPr>
              <a:spcBef>
                <a:spcPct val="50000"/>
              </a:spcBef>
            </a:pPr>
            <a:r>
              <a:rPr lang="en-US" sz="4400">
                <a:latin typeface="Constantia" pitchFamily="18" charset="0"/>
              </a:rPr>
              <a:t>          </a:t>
            </a:r>
          </a:p>
        </p:txBody>
      </p:sp>
      <p:sp>
        <p:nvSpPr>
          <p:cNvPr id="165890" name="Text Box 4"/>
          <p:cNvSpPr txBox="1">
            <a:spLocks noChangeArrowheads="1"/>
          </p:cNvSpPr>
          <p:nvPr/>
        </p:nvSpPr>
        <p:spPr bwMode="auto">
          <a:xfrm>
            <a:off x="1981200" y="2057400"/>
            <a:ext cx="5029200" cy="914400"/>
          </a:xfrm>
          <a:prstGeom prst="rect">
            <a:avLst/>
          </a:prstGeom>
          <a:noFill/>
          <a:ln w="9525">
            <a:noFill/>
            <a:miter lim="800000"/>
            <a:headEnd/>
            <a:tailEnd/>
          </a:ln>
        </p:spPr>
        <p:txBody>
          <a:bodyPr>
            <a:spAutoFit/>
          </a:bodyPr>
          <a:lstStyle/>
          <a:p>
            <a:pPr>
              <a:spcBef>
                <a:spcPct val="50000"/>
              </a:spcBef>
            </a:pPr>
            <a:endParaRPr lang="en-US" sz="5400">
              <a:latin typeface="Constantia" pitchFamily="18" charset="0"/>
            </a:endParaRPr>
          </a:p>
        </p:txBody>
      </p:sp>
      <p:pic>
        <p:nvPicPr>
          <p:cNvPr id="59398" name="Picture 6" descr="rocketaltitude01"/>
          <p:cNvPicPr>
            <a:picLocks noChangeAspect="1" noChangeArrowheads="1"/>
          </p:cNvPicPr>
          <p:nvPr/>
        </p:nvPicPr>
        <p:blipFill>
          <a:blip r:embed="rId3"/>
          <a:srcRect/>
          <a:stretch>
            <a:fillRect/>
          </a:stretch>
        </p:blipFill>
        <p:spPr bwMode="auto">
          <a:xfrm>
            <a:off x="2895600" y="838200"/>
            <a:ext cx="3124200" cy="3962400"/>
          </a:xfrm>
          <a:prstGeom prst="rect">
            <a:avLst/>
          </a:prstGeom>
          <a:noFill/>
          <a:ln w="9525">
            <a:noFill/>
            <a:miter lim="800000"/>
            <a:headEnd/>
            <a:tailEnd/>
          </a:ln>
        </p:spPr>
      </p:pic>
      <p:sp>
        <p:nvSpPr>
          <p:cNvPr id="165892" name="Text Box 7"/>
          <p:cNvSpPr txBox="1">
            <a:spLocks noChangeArrowheads="1"/>
          </p:cNvSpPr>
          <p:nvPr/>
        </p:nvSpPr>
        <p:spPr bwMode="auto">
          <a:xfrm>
            <a:off x="152400" y="381000"/>
            <a:ext cx="8991600" cy="457200"/>
          </a:xfrm>
          <a:prstGeom prst="rect">
            <a:avLst/>
          </a:prstGeom>
          <a:noFill/>
          <a:ln w="9525">
            <a:noFill/>
            <a:miter lim="800000"/>
            <a:headEnd/>
            <a:tailEnd/>
          </a:ln>
        </p:spPr>
        <p:txBody>
          <a:bodyPr>
            <a:spAutoFit/>
          </a:bodyPr>
          <a:lstStyle/>
          <a:p>
            <a:pPr>
              <a:spcBef>
                <a:spcPct val="50000"/>
              </a:spcBef>
            </a:pPr>
            <a:r>
              <a:rPr lang="en-US" sz="2400" b="1">
                <a:latin typeface="Constantia" pitchFamily="18" charset="0"/>
              </a:rPr>
              <a:t>Apogee</a:t>
            </a:r>
            <a:r>
              <a:rPr lang="en-US" sz="2400">
                <a:latin typeface="Constantia" pitchFamily="18" charset="0"/>
              </a:rPr>
              <a:t> is the Highest Altitude that a Rocket will reach in it’s Flight path.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additive="base">
                                        <p:cTn id="7" dur="500" fill="hold"/>
                                        <p:tgtEl>
                                          <p:spTgt spid="59398"/>
                                        </p:tgtEl>
                                        <p:attrNameLst>
                                          <p:attrName>ppt_x</p:attrName>
                                        </p:attrNameLst>
                                      </p:cBhvr>
                                      <p:tavLst>
                                        <p:tav tm="0">
                                          <p:val>
                                            <p:strVal val="#ppt_x"/>
                                          </p:val>
                                        </p:tav>
                                        <p:tav tm="100000">
                                          <p:val>
                                            <p:strVal val="#ppt_x"/>
                                          </p:val>
                                        </p:tav>
                                      </p:tavLst>
                                    </p:anim>
                                    <p:anim calcmode="lin" valueType="num">
                                      <p:cBhvr additive="base">
                                        <p:cTn id="8"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airplaneForces"/>
          <p:cNvPicPr>
            <a:picLocks noChangeAspect="1" noChangeArrowheads="1"/>
          </p:cNvPicPr>
          <p:nvPr/>
        </p:nvPicPr>
        <p:blipFill>
          <a:blip r:embed="rId3"/>
          <a:srcRect/>
          <a:stretch>
            <a:fillRect/>
          </a:stretch>
        </p:blipFill>
        <p:spPr bwMode="auto">
          <a:xfrm>
            <a:off x="4763" y="500063"/>
            <a:ext cx="9132887" cy="5856287"/>
          </a:xfrm>
          <a:prstGeom prst="rect">
            <a:avLst/>
          </a:prstGeom>
          <a:noFill/>
          <a:ln w="9525">
            <a:noFill/>
            <a:miter lim="800000"/>
            <a:headEnd/>
            <a:tailEnd/>
          </a:ln>
        </p:spPr>
      </p:pic>
      <p:sp>
        <p:nvSpPr>
          <p:cNvPr id="37890" name="Rectangle 4"/>
          <p:cNvSpPr>
            <a:spLocks noChangeArrowheads="1"/>
          </p:cNvSpPr>
          <p:nvPr/>
        </p:nvSpPr>
        <p:spPr bwMode="auto">
          <a:xfrm>
            <a:off x="457200" y="3886200"/>
            <a:ext cx="1447800" cy="533400"/>
          </a:xfrm>
          <a:prstGeom prst="rect">
            <a:avLst/>
          </a:prstGeom>
          <a:solidFill>
            <a:srgbClr val="6E88E3"/>
          </a:solidFill>
          <a:ln w="9525">
            <a:noFill/>
            <a:miter lim="800000"/>
            <a:headEnd/>
            <a:tailEnd/>
          </a:ln>
        </p:spPr>
        <p:txBody>
          <a:bodyPr wrap="none" anchor="ctr"/>
          <a:lstStyle/>
          <a:p>
            <a:endParaRPr lang="en-US">
              <a:latin typeface="Constantia" pitchFamily="18" charset="0"/>
            </a:endParaRPr>
          </a:p>
        </p:txBody>
      </p:sp>
      <p:sp>
        <p:nvSpPr>
          <p:cNvPr id="37891" name="Rectangle 5"/>
          <p:cNvSpPr>
            <a:spLocks noChangeArrowheads="1"/>
          </p:cNvSpPr>
          <p:nvPr/>
        </p:nvSpPr>
        <p:spPr bwMode="auto">
          <a:xfrm>
            <a:off x="5181600" y="5334000"/>
            <a:ext cx="1600200" cy="533400"/>
          </a:xfrm>
          <a:prstGeom prst="rect">
            <a:avLst/>
          </a:prstGeom>
          <a:solidFill>
            <a:srgbClr val="7A8CD4"/>
          </a:solidFill>
          <a:ln w="9525">
            <a:noFill/>
            <a:miter lim="800000"/>
            <a:headEnd/>
            <a:tailEnd/>
          </a:ln>
        </p:spPr>
        <p:txBody>
          <a:bodyPr wrap="none" anchor="ctr"/>
          <a:lstStyle/>
          <a:p>
            <a:endParaRPr lang="en-US">
              <a:latin typeface="Constantia" pitchFamily="18" charset="0"/>
            </a:endParaRPr>
          </a:p>
        </p:txBody>
      </p:sp>
      <p:sp>
        <p:nvSpPr>
          <p:cNvPr id="37892" name="Rectangle 6"/>
          <p:cNvSpPr>
            <a:spLocks noChangeArrowheads="1"/>
          </p:cNvSpPr>
          <p:nvPr/>
        </p:nvSpPr>
        <p:spPr bwMode="auto">
          <a:xfrm>
            <a:off x="7315200" y="3810000"/>
            <a:ext cx="1600200" cy="533400"/>
          </a:xfrm>
          <a:prstGeom prst="rect">
            <a:avLst/>
          </a:prstGeom>
          <a:solidFill>
            <a:srgbClr val="5565B2"/>
          </a:solidFill>
          <a:ln w="9525">
            <a:noFill/>
            <a:miter lim="800000"/>
            <a:headEnd/>
            <a:tailEnd/>
          </a:ln>
        </p:spPr>
        <p:txBody>
          <a:bodyPr wrap="none" anchor="ctr"/>
          <a:lstStyle/>
          <a:p>
            <a:endParaRPr lang="en-US">
              <a:latin typeface="Constantia" pitchFamily="18" charset="0"/>
            </a:endParaRPr>
          </a:p>
        </p:txBody>
      </p:sp>
      <p:sp>
        <p:nvSpPr>
          <p:cNvPr id="37893" name="Rectangle 7"/>
          <p:cNvSpPr>
            <a:spLocks noChangeArrowheads="1"/>
          </p:cNvSpPr>
          <p:nvPr/>
        </p:nvSpPr>
        <p:spPr bwMode="auto">
          <a:xfrm>
            <a:off x="5181600" y="990600"/>
            <a:ext cx="1600200" cy="533400"/>
          </a:xfrm>
          <a:prstGeom prst="rect">
            <a:avLst/>
          </a:prstGeom>
          <a:solidFill>
            <a:srgbClr val="616BA9"/>
          </a:solidFill>
          <a:ln w="9525">
            <a:noFill/>
            <a:miter lim="800000"/>
            <a:headEnd/>
            <a:tailEnd/>
          </a:ln>
        </p:spPr>
        <p:txBody>
          <a:bodyPr wrap="none" anchor="ctr"/>
          <a:lstStyle/>
          <a:p>
            <a:endParaRPr lang="en-US">
              <a:latin typeface="Constantia" pitchFamily="18" charset="0"/>
            </a:endParaRPr>
          </a:p>
        </p:txBody>
      </p:sp>
      <p:sp>
        <p:nvSpPr>
          <p:cNvPr id="41992" name="Text Box 8"/>
          <p:cNvSpPr txBox="1">
            <a:spLocks noChangeArrowheads="1"/>
          </p:cNvSpPr>
          <p:nvPr/>
        </p:nvSpPr>
        <p:spPr bwMode="auto">
          <a:xfrm>
            <a:off x="609600" y="3836988"/>
            <a:ext cx="1192213" cy="519112"/>
          </a:xfrm>
          <a:prstGeom prst="rect">
            <a:avLst/>
          </a:prstGeom>
          <a:noFill/>
          <a:ln w="9525">
            <a:noFill/>
            <a:miter lim="800000"/>
            <a:headEnd/>
            <a:tailEnd/>
          </a:ln>
        </p:spPr>
        <p:txBody>
          <a:bodyPr wrap="none">
            <a:spAutoFit/>
          </a:bodyPr>
          <a:lstStyle/>
          <a:p>
            <a:r>
              <a:rPr lang="en-US" sz="2800">
                <a:solidFill>
                  <a:schemeClr val="bg1"/>
                </a:solidFill>
                <a:latin typeface="Constantia" pitchFamily="18" charset="0"/>
              </a:rPr>
              <a:t>Thrust</a:t>
            </a:r>
          </a:p>
        </p:txBody>
      </p:sp>
      <p:sp>
        <p:nvSpPr>
          <p:cNvPr id="41993" name="Text Box 9"/>
          <p:cNvSpPr txBox="1">
            <a:spLocks noChangeArrowheads="1"/>
          </p:cNvSpPr>
          <p:nvPr/>
        </p:nvSpPr>
        <p:spPr bwMode="auto">
          <a:xfrm>
            <a:off x="7543800" y="3810000"/>
            <a:ext cx="955675" cy="519113"/>
          </a:xfrm>
          <a:prstGeom prst="rect">
            <a:avLst/>
          </a:prstGeom>
          <a:noFill/>
          <a:ln w="9525">
            <a:noFill/>
            <a:miter lim="800000"/>
            <a:headEnd/>
            <a:tailEnd/>
          </a:ln>
        </p:spPr>
        <p:txBody>
          <a:bodyPr wrap="none">
            <a:spAutoFit/>
          </a:bodyPr>
          <a:lstStyle/>
          <a:p>
            <a:r>
              <a:rPr lang="en-US" sz="2800">
                <a:solidFill>
                  <a:schemeClr val="bg1"/>
                </a:solidFill>
                <a:latin typeface="Constantia" pitchFamily="18" charset="0"/>
              </a:rPr>
              <a:t>Drag</a:t>
            </a:r>
          </a:p>
        </p:txBody>
      </p:sp>
      <p:sp>
        <p:nvSpPr>
          <p:cNvPr id="41994" name="Text Box 10"/>
          <p:cNvSpPr txBox="1">
            <a:spLocks noChangeArrowheads="1"/>
          </p:cNvSpPr>
          <p:nvPr/>
        </p:nvSpPr>
        <p:spPr bwMode="auto">
          <a:xfrm>
            <a:off x="5410200" y="5257800"/>
            <a:ext cx="1290638" cy="519113"/>
          </a:xfrm>
          <a:prstGeom prst="rect">
            <a:avLst/>
          </a:prstGeom>
          <a:solidFill>
            <a:srgbClr val="6274C0"/>
          </a:solidFill>
          <a:ln w="9525">
            <a:noFill/>
            <a:miter lim="800000"/>
            <a:headEnd/>
            <a:tailEnd/>
          </a:ln>
        </p:spPr>
        <p:txBody>
          <a:bodyPr wrap="none">
            <a:spAutoFit/>
          </a:bodyPr>
          <a:lstStyle/>
          <a:p>
            <a:r>
              <a:rPr lang="en-US" sz="2800">
                <a:solidFill>
                  <a:schemeClr val="bg1"/>
                </a:solidFill>
                <a:latin typeface="Constantia" pitchFamily="18" charset="0"/>
              </a:rPr>
              <a:t>Weight</a:t>
            </a:r>
          </a:p>
        </p:txBody>
      </p:sp>
      <p:sp>
        <p:nvSpPr>
          <p:cNvPr id="41995" name="Text Box 11"/>
          <p:cNvSpPr txBox="1">
            <a:spLocks noChangeArrowheads="1"/>
          </p:cNvSpPr>
          <p:nvPr/>
        </p:nvSpPr>
        <p:spPr bwMode="auto">
          <a:xfrm>
            <a:off x="5257800" y="990600"/>
            <a:ext cx="658813" cy="519113"/>
          </a:xfrm>
          <a:prstGeom prst="rect">
            <a:avLst/>
          </a:prstGeom>
          <a:noFill/>
          <a:ln w="9525">
            <a:noFill/>
            <a:miter lim="800000"/>
            <a:headEnd/>
            <a:tailEnd/>
          </a:ln>
        </p:spPr>
        <p:txBody>
          <a:bodyPr wrap="none">
            <a:spAutoFit/>
          </a:bodyPr>
          <a:lstStyle/>
          <a:p>
            <a:r>
              <a:rPr lang="en-US" sz="2800">
                <a:solidFill>
                  <a:schemeClr val="bg1"/>
                </a:solidFill>
                <a:latin typeface="Constantia" pitchFamily="18" charset="0"/>
              </a:rPr>
              <a:t>Lift</a:t>
            </a:r>
          </a:p>
        </p:txBody>
      </p:sp>
      <p:sp>
        <p:nvSpPr>
          <p:cNvPr id="41996" name="Text Box 12"/>
          <p:cNvSpPr txBox="1">
            <a:spLocks noChangeArrowheads="1"/>
          </p:cNvSpPr>
          <p:nvPr/>
        </p:nvSpPr>
        <p:spPr bwMode="auto">
          <a:xfrm>
            <a:off x="304800" y="5638800"/>
            <a:ext cx="3900488" cy="519113"/>
          </a:xfrm>
          <a:prstGeom prst="rect">
            <a:avLst/>
          </a:prstGeom>
          <a:noFill/>
          <a:ln w="9525">
            <a:noFill/>
            <a:miter lim="800000"/>
            <a:headEnd/>
            <a:tailEnd/>
          </a:ln>
        </p:spPr>
        <p:txBody>
          <a:bodyPr wrap="none">
            <a:spAutoFit/>
          </a:bodyPr>
          <a:lstStyle/>
          <a:p>
            <a:r>
              <a:rPr lang="en-US" sz="2800" i="1">
                <a:latin typeface="Constantia" pitchFamily="18" charset="0"/>
              </a:rPr>
              <a:t>What creates LIFT????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dissolve">
                                      <p:cBhvr>
                                        <p:cTn id="7" dur="500"/>
                                        <p:tgtEl>
                                          <p:spTgt spid="419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95"/>
                                        </p:tgtEl>
                                        <p:attrNameLst>
                                          <p:attrName>style.visibility</p:attrName>
                                        </p:attrNameLst>
                                      </p:cBhvr>
                                      <p:to>
                                        <p:strVal val="visible"/>
                                      </p:to>
                                    </p:set>
                                    <p:animEffect transition="in" filter="dissolve">
                                      <p:cBhvr>
                                        <p:cTn id="12" dur="500"/>
                                        <p:tgtEl>
                                          <p:spTgt spid="4199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92"/>
                                        </p:tgtEl>
                                        <p:attrNameLst>
                                          <p:attrName>style.visibility</p:attrName>
                                        </p:attrNameLst>
                                      </p:cBhvr>
                                      <p:to>
                                        <p:strVal val="visible"/>
                                      </p:to>
                                    </p:set>
                                    <p:animEffect transition="in" filter="dissolve">
                                      <p:cBhvr>
                                        <p:cTn id="17" dur="500"/>
                                        <p:tgtEl>
                                          <p:spTgt spid="4199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93"/>
                                        </p:tgtEl>
                                        <p:attrNameLst>
                                          <p:attrName>style.visibility</p:attrName>
                                        </p:attrNameLst>
                                      </p:cBhvr>
                                      <p:to>
                                        <p:strVal val="visible"/>
                                      </p:to>
                                    </p:set>
                                    <p:animEffect transition="in" filter="dissolve">
                                      <p:cBhvr>
                                        <p:cTn id="22" dur="500"/>
                                        <p:tgtEl>
                                          <p:spTgt spid="4199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96"/>
                                        </p:tgtEl>
                                        <p:attrNameLst>
                                          <p:attrName>style.visibility</p:attrName>
                                        </p:attrNameLst>
                                      </p:cBhvr>
                                      <p:to>
                                        <p:strVal val="visible"/>
                                      </p:to>
                                    </p:set>
                                    <p:animEffect transition="in" filter="dissolve">
                                      <p:cBhvr>
                                        <p:cTn id="27" dur="5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p:bldP spid="41993" grpId="0"/>
      <p:bldP spid="41994" grpId="0" animBg="1"/>
      <p:bldP spid="41995" grpId="0"/>
      <p:bldP spid="4199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US" sz="4600" smtClean="0"/>
              <a:t>Measuring your Rocket’s Apogee.</a:t>
            </a:r>
          </a:p>
        </p:txBody>
      </p:sp>
      <p:sp>
        <p:nvSpPr>
          <p:cNvPr id="67587" name="Rectangle 3"/>
          <p:cNvSpPr>
            <a:spLocks noGrp="1"/>
          </p:cNvSpPr>
          <p:nvPr>
            <p:ph type="body" idx="4294967295"/>
          </p:nvPr>
        </p:nvSpPr>
        <p:spPr/>
        <p:txBody>
          <a:bodyPr/>
          <a:lstStyle/>
          <a:p>
            <a:r>
              <a:rPr lang="en-US" smtClean="0"/>
              <a:t>Model Rocket apogee can be measured with optical tracking!  This is the easiest method. But what if you don’t have the $20 dollars or more to buy one of these? Use Trigonometry and make one yourself !</a:t>
            </a:r>
          </a:p>
        </p:txBody>
      </p:sp>
      <p:sp>
        <p:nvSpPr>
          <p:cNvPr id="167939" name="Text Box 4"/>
          <p:cNvSpPr txBox="1">
            <a:spLocks noChangeArrowheads="1"/>
          </p:cNvSpPr>
          <p:nvPr/>
        </p:nvSpPr>
        <p:spPr bwMode="auto">
          <a:xfrm>
            <a:off x="1143000" y="3733800"/>
            <a:ext cx="6248400" cy="914400"/>
          </a:xfrm>
          <a:prstGeom prst="rect">
            <a:avLst/>
          </a:prstGeom>
          <a:noFill/>
          <a:ln w="9525">
            <a:noFill/>
            <a:miter lim="800000"/>
            <a:headEnd/>
            <a:tailEnd/>
          </a:ln>
        </p:spPr>
        <p:txBody>
          <a:bodyPr>
            <a:spAutoFit/>
          </a:bodyPr>
          <a:lstStyle/>
          <a:p>
            <a:pPr>
              <a:spcBef>
                <a:spcPct val="50000"/>
              </a:spcBef>
            </a:pPr>
            <a:endParaRPr lang="en-US" sz="5400">
              <a:latin typeface="Constantia" pitchFamily="18" charset="0"/>
            </a:endParaRPr>
          </a:p>
        </p:txBody>
      </p:sp>
      <p:pic>
        <p:nvPicPr>
          <p:cNvPr id="167940" name="Picture 6" descr="estt2232"/>
          <p:cNvPicPr>
            <a:picLocks noChangeAspect="1" noChangeArrowheads="1"/>
          </p:cNvPicPr>
          <p:nvPr/>
        </p:nvPicPr>
        <p:blipFill>
          <a:blip r:embed="rId2"/>
          <a:srcRect/>
          <a:stretch>
            <a:fillRect/>
          </a:stretch>
        </p:blipFill>
        <p:spPr bwMode="auto">
          <a:xfrm>
            <a:off x="3048000" y="3657600"/>
            <a:ext cx="2536825" cy="2619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1000"/>
                                        <p:tgtEl>
                                          <p:spTgt spid="67586"/>
                                        </p:tgtEl>
                                      </p:cBhvr>
                                    </p:animEffect>
                                    <p:anim calcmode="lin" valueType="num">
                                      <p:cBhvr>
                                        <p:cTn id="8" dur="1000" fill="hold"/>
                                        <p:tgtEl>
                                          <p:spTgt spid="67586"/>
                                        </p:tgtEl>
                                        <p:attrNameLst>
                                          <p:attrName>ppt_x</p:attrName>
                                        </p:attrNameLst>
                                      </p:cBhvr>
                                      <p:tavLst>
                                        <p:tav tm="0">
                                          <p:val>
                                            <p:strVal val="#ppt_x"/>
                                          </p:val>
                                        </p:tav>
                                        <p:tav tm="100000">
                                          <p:val>
                                            <p:strVal val="#ppt_x"/>
                                          </p:val>
                                        </p:tav>
                                      </p:tavLst>
                                    </p:anim>
                                    <p:anim calcmode="lin" valueType="num">
                                      <p:cBhvr>
                                        <p:cTn id="9" dur="898" decel="100000" fill="hold"/>
                                        <p:tgtEl>
                                          <p:spTgt spid="6758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758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7587">
                                            <p:txEl>
                                              <p:pRg st="0" end="0"/>
                                            </p:txEl>
                                          </p:spTgt>
                                        </p:tgtEl>
                                        <p:attrNameLst>
                                          <p:attrName>style.visibility</p:attrName>
                                        </p:attrNameLst>
                                      </p:cBhvr>
                                      <p:to>
                                        <p:strVal val="visible"/>
                                      </p:to>
                                    </p:set>
                                    <p:animEffect transition="in" filter="fade">
                                      <p:cBhvr>
                                        <p:cTn id="15" dur="1000"/>
                                        <p:tgtEl>
                                          <p:spTgt spid="67587">
                                            <p:txEl>
                                              <p:pRg st="0" end="0"/>
                                            </p:txEl>
                                          </p:spTgt>
                                        </p:tgtEl>
                                      </p:cBhvr>
                                    </p:animEffect>
                                    <p:anim calcmode="lin" valueType="num">
                                      <p:cBhvr>
                                        <p:cTn id="16"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758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758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457200" y="704850"/>
            <a:ext cx="8229600" cy="1809750"/>
          </a:xfrm>
        </p:spPr>
        <p:txBody>
          <a:bodyPr>
            <a:normAutofit fontScale="90000"/>
          </a:bodyPr>
          <a:lstStyle/>
          <a:p>
            <a:pPr fontAlgn="auto">
              <a:spcAft>
                <a:spcPts val="0"/>
              </a:spcAft>
              <a:defRPr/>
            </a:pPr>
            <a:r>
              <a:rPr lang="en-US" sz="2000">
                <a:latin typeface="Garamond" pitchFamily="18" charset="0"/>
              </a:rPr>
              <a:t>You need some way to collect your numbers! You can build an elevation tracker out of a protractor and a yard stick.-</a:t>
            </a:r>
            <a:br>
              <a:rPr lang="en-US" sz="2000">
                <a:latin typeface="Garamond" pitchFamily="18" charset="0"/>
              </a:rPr>
            </a:br>
            <a:r>
              <a:rPr lang="en-US" sz="2000">
                <a:latin typeface="Garamond" pitchFamily="18" charset="0"/>
              </a:rPr>
              <a:t>You are building a tool for the  </a:t>
            </a:r>
            <a:r>
              <a:rPr lang="en-US" sz="2000" b="1">
                <a:latin typeface="Garamond" pitchFamily="18" charset="0"/>
              </a:rPr>
              <a:t>ELEVATION-ANGLE TRACKING</a:t>
            </a:r>
            <a:r>
              <a:rPr lang="en-US" sz="2000">
                <a:latin typeface="Garamond" pitchFamily="18" charset="0"/>
              </a:rPr>
              <a:t> calculation method for Apogee!</a:t>
            </a:r>
            <a:br>
              <a:rPr lang="en-US" sz="2000">
                <a:latin typeface="Garamond" pitchFamily="18" charset="0"/>
              </a:rPr>
            </a:br>
            <a:r>
              <a:rPr lang="en-US" sz="2000">
                <a:latin typeface="Garamond" pitchFamily="18" charset="0"/>
              </a:rPr>
              <a:t>When aimed at your model rocket the weighted string line will show you the angle in degrees that the rocket reaches at apogee or the rocket’s highest point. Write this number down you will need it for your calculation.</a:t>
            </a:r>
          </a:p>
        </p:txBody>
      </p:sp>
      <p:pic>
        <p:nvPicPr>
          <p:cNvPr id="168962" name="Picture 5" descr="Calculating-Rockets-Altitude"/>
          <p:cNvPicPr>
            <a:picLocks noChangeAspect="1" noChangeArrowheads="1"/>
          </p:cNvPicPr>
          <p:nvPr/>
        </p:nvPicPr>
        <p:blipFill>
          <a:blip r:embed="rId2"/>
          <a:srcRect/>
          <a:stretch>
            <a:fillRect/>
          </a:stretch>
        </p:blipFill>
        <p:spPr bwMode="auto">
          <a:xfrm>
            <a:off x="1752600" y="2819400"/>
            <a:ext cx="4762500" cy="3171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898" decel="100000" fill="hold"/>
                                        <p:tgtEl>
                                          <p:spTgt spid="686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86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9" name="Picture 7" descr="rocketaltitude04"/>
          <p:cNvPicPr>
            <a:picLocks noGrp="1" noChangeAspect="1" noChangeArrowheads="1"/>
          </p:cNvPicPr>
          <p:nvPr>
            <p:ph type="body" idx="4294967295"/>
          </p:nvPr>
        </p:nvPicPr>
        <p:blipFill>
          <a:blip r:embed="rId2"/>
          <a:srcRect/>
          <a:stretch>
            <a:fillRect/>
          </a:stretch>
        </p:blipFill>
        <p:spPr>
          <a:xfrm>
            <a:off x="1581150" y="2752725"/>
            <a:ext cx="5981700" cy="2752725"/>
          </a:xfrm>
        </p:spPr>
      </p:pic>
      <p:sp>
        <p:nvSpPr>
          <p:cNvPr id="169986" name="Rectangle 8"/>
          <p:cNvSpPr>
            <a:spLocks noChangeArrowheads="1"/>
          </p:cNvSpPr>
          <p:nvPr/>
        </p:nvSpPr>
        <p:spPr bwMode="auto">
          <a:xfrm>
            <a:off x="0" y="0"/>
            <a:ext cx="9144000" cy="0"/>
          </a:xfrm>
          <a:prstGeom prst="rect">
            <a:avLst/>
          </a:prstGeom>
          <a:noFill/>
          <a:ln w="9525">
            <a:noFill/>
            <a:miter lim="800000"/>
            <a:headEnd/>
            <a:tailEnd/>
          </a:ln>
        </p:spPr>
        <p:txBody>
          <a:bodyPr wrap="none" lIns="0" tIns="-120612" rIns="0" bIns="0" anchor="ctr">
            <a:spAutoFit/>
          </a:bodyPr>
          <a:lstStyle/>
          <a:p>
            <a:endParaRPr lang="en-US">
              <a:latin typeface="Constantia" pitchFamily="18" charset="0"/>
            </a:endParaRPr>
          </a:p>
        </p:txBody>
      </p:sp>
      <p:sp>
        <p:nvSpPr>
          <p:cNvPr id="169987" name="Rectangle 9"/>
          <p:cNvSpPr>
            <a:spLocks noChangeArrowheads="1"/>
          </p:cNvSpPr>
          <p:nvPr/>
        </p:nvSpPr>
        <p:spPr bwMode="auto">
          <a:xfrm>
            <a:off x="0" y="0"/>
            <a:ext cx="9144000" cy="0"/>
          </a:xfrm>
          <a:prstGeom prst="rect">
            <a:avLst/>
          </a:prstGeom>
          <a:noFill/>
          <a:ln w="9525">
            <a:noFill/>
            <a:miter lim="800000"/>
            <a:headEnd/>
            <a:tailEnd/>
          </a:ln>
        </p:spPr>
        <p:txBody>
          <a:bodyPr wrap="none" lIns="0" tIns="-120612" rIns="0" bIns="0" anchor="ctr">
            <a:spAutoFit/>
          </a:bodyPr>
          <a:lstStyle/>
          <a:p>
            <a:endParaRPr lang="en-US">
              <a:latin typeface="Constantia" pitchFamily="18" charset="0"/>
            </a:endParaRPr>
          </a:p>
        </p:txBody>
      </p:sp>
      <p:sp>
        <p:nvSpPr>
          <p:cNvPr id="169988" name="Text Box 10"/>
          <p:cNvSpPr txBox="1">
            <a:spLocks noChangeArrowheads="1"/>
          </p:cNvSpPr>
          <p:nvPr/>
        </p:nvSpPr>
        <p:spPr bwMode="auto">
          <a:xfrm>
            <a:off x="152400" y="304800"/>
            <a:ext cx="8534400" cy="457200"/>
          </a:xfrm>
          <a:prstGeom prst="rect">
            <a:avLst/>
          </a:prstGeom>
          <a:noFill/>
          <a:ln w="9525">
            <a:noFill/>
            <a:miter lim="800000"/>
            <a:headEnd/>
            <a:tailEnd/>
          </a:ln>
        </p:spPr>
        <p:txBody>
          <a:bodyPr>
            <a:spAutoFit/>
          </a:bodyPr>
          <a:lstStyle/>
          <a:p>
            <a:pPr>
              <a:spcBef>
                <a:spcPct val="50000"/>
              </a:spcBef>
            </a:pPr>
            <a:endParaRPr lang="en-US" sz="2400">
              <a:latin typeface="Constantia" pitchFamily="18" charset="0"/>
            </a:endParaRPr>
          </a:p>
        </p:txBody>
      </p:sp>
      <p:sp>
        <p:nvSpPr>
          <p:cNvPr id="169989" name="Text Box 11"/>
          <p:cNvSpPr txBox="1">
            <a:spLocks noChangeArrowheads="1"/>
          </p:cNvSpPr>
          <p:nvPr/>
        </p:nvSpPr>
        <p:spPr bwMode="auto">
          <a:xfrm>
            <a:off x="1219200" y="1219200"/>
            <a:ext cx="6629400" cy="10668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On the right side of this right triangle is your model rocket Launch Pad. Side </a:t>
            </a:r>
            <a:r>
              <a:rPr lang="en-US" sz="4000">
                <a:latin typeface="Constantia" pitchFamily="18" charset="0"/>
              </a:rPr>
              <a:t>a.</a:t>
            </a:r>
            <a:endParaRPr lang="en-US" sz="2400">
              <a:latin typeface="Constantia" pitchFamily="18" charset="0"/>
            </a:endParaRPr>
          </a:p>
        </p:txBody>
      </p:sp>
      <p:sp>
        <p:nvSpPr>
          <p:cNvPr id="169990" name="Text Box 12"/>
          <p:cNvSpPr txBox="1">
            <a:spLocks noChangeArrowheads="1"/>
          </p:cNvSpPr>
          <p:nvPr/>
        </p:nvSpPr>
        <p:spPr bwMode="auto">
          <a:xfrm>
            <a:off x="1143000" y="381000"/>
            <a:ext cx="6934200" cy="822325"/>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At your rocket launch site you need to create a right triangle.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fade">
                                      <p:cBhvr>
                                        <p:cTn id="7" dur="1000"/>
                                        <p:tgtEl>
                                          <p:spTgt spid="69639"/>
                                        </p:tgtEl>
                                      </p:cBhvr>
                                    </p:animEffect>
                                    <p:anim calcmode="lin" valueType="num">
                                      <p:cBhvr>
                                        <p:cTn id="8" dur="1000" fill="hold"/>
                                        <p:tgtEl>
                                          <p:spTgt spid="69639"/>
                                        </p:tgtEl>
                                        <p:attrNameLst>
                                          <p:attrName>ppt_x</p:attrName>
                                        </p:attrNameLst>
                                      </p:cBhvr>
                                      <p:tavLst>
                                        <p:tav tm="0">
                                          <p:val>
                                            <p:strVal val="#ppt_x"/>
                                          </p:val>
                                        </p:tav>
                                        <p:tav tm="100000">
                                          <p:val>
                                            <p:strVal val="#ppt_x"/>
                                          </p:val>
                                        </p:tav>
                                      </p:tavLst>
                                    </p:anim>
                                    <p:anim calcmode="lin" valueType="num">
                                      <p:cBhvr>
                                        <p:cTn id="9" dur="898" decel="100000" fill="hold"/>
                                        <p:tgtEl>
                                          <p:spTgt spid="6963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96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a:xfrm>
            <a:off x="457200" y="152400"/>
            <a:ext cx="8229600" cy="381000"/>
          </a:xfrm>
        </p:spPr>
        <p:txBody>
          <a:bodyPr/>
          <a:lstStyle/>
          <a:p>
            <a:r>
              <a:rPr lang="en-US" sz="2000" smtClean="0">
                <a:latin typeface="Garamond" pitchFamily="18" charset="0"/>
              </a:rPr>
              <a:t>How does all the Trigonometry work-</a:t>
            </a:r>
          </a:p>
        </p:txBody>
      </p:sp>
      <p:sp>
        <p:nvSpPr>
          <p:cNvPr id="77827" name="Rectangle 3"/>
          <p:cNvSpPr>
            <a:spLocks noGrp="1"/>
          </p:cNvSpPr>
          <p:nvPr>
            <p:ph type="body" idx="4294967295"/>
          </p:nvPr>
        </p:nvSpPr>
        <p:spPr>
          <a:xfrm>
            <a:off x="381000" y="838200"/>
            <a:ext cx="8229600" cy="4389438"/>
          </a:xfrm>
        </p:spPr>
        <p:txBody>
          <a:bodyPr/>
          <a:lstStyle/>
          <a:p>
            <a:r>
              <a:rPr lang="en-US" smtClean="0"/>
              <a:t>While we can think of rocket flight as a straight line- The right triangle calculation for your rocket is actually thought of as being a part of a circle.</a:t>
            </a:r>
          </a:p>
          <a:p>
            <a:r>
              <a:rPr lang="en-US" smtClean="0"/>
              <a:t>As part of a circle we get to apply TANGENTS to the angles measure in degrees.</a:t>
            </a:r>
          </a:p>
        </p:txBody>
      </p:sp>
      <p:pic>
        <p:nvPicPr>
          <p:cNvPr id="171011" name="Picture 4" descr="rocketaltitude04"/>
          <p:cNvPicPr>
            <a:picLocks noChangeAspect="1" noChangeArrowheads="1"/>
          </p:cNvPicPr>
          <p:nvPr/>
        </p:nvPicPr>
        <p:blipFill>
          <a:blip r:embed="rId2"/>
          <a:srcRect/>
          <a:stretch>
            <a:fillRect/>
          </a:stretch>
        </p:blipFill>
        <p:spPr bwMode="auto">
          <a:xfrm>
            <a:off x="1600200" y="3048000"/>
            <a:ext cx="5981700" cy="2752725"/>
          </a:xfrm>
          <a:prstGeom prst="rect">
            <a:avLst/>
          </a:prstGeom>
          <a:noFill/>
          <a:ln w="9525">
            <a:noFill/>
            <a:miter lim="800000"/>
            <a:headEnd/>
            <a:tailEnd/>
          </a:ln>
        </p:spPr>
      </p:pic>
      <p:sp>
        <p:nvSpPr>
          <p:cNvPr id="171012" name="Text Box 5"/>
          <p:cNvSpPr txBox="1">
            <a:spLocks noChangeArrowheads="1"/>
          </p:cNvSpPr>
          <p:nvPr/>
        </p:nvSpPr>
        <p:spPr bwMode="auto">
          <a:xfrm>
            <a:off x="838200" y="5791200"/>
            <a:ext cx="7467600" cy="762000"/>
          </a:xfrm>
          <a:prstGeom prst="rect">
            <a:avLst/>
          </a:prstGeom>
          <a:noFill/>
          <a:ln w="9525">
            <a:noFill/>
            <a:miter lim="800000"/>
            <a:headEnd/>
            <a:tailEnd/>
          </a:ln>
        </p:spPr>
        <p:txBody>
          <a:bodyPr>
            <a:spAutoFit/>
          </a:bodyPr>
          <a:lstStyle/>
          <a:p>
            <a:pPr>
              <a:spcBef>
                <a:spcPct val="50000"/>
              </a:spcBef>
            </a:pPr>
            <a:r>
              <a:rPr lang="en-US" sz="2000">
                <a:latin typeface="Constantia" pitchFamily="18" charset="0"/>
              </a:rPr>
              <a:t>The tangent of an angle (theta) </a:t>
            </a:r>
            <a:r>
              <a:rPr lang="en-US" sz="2400" b="1">
                <a:latin typeface="Constantia" pitchFamily="18" charset="0"/>
              </a:rPr>
              <a:t>θ</a:t>
            </a:r>
            <a:r>
              <a:rPr lang="en-US">
                <a:latin typeface="Constantia" pitchFamily="18" charset="0"/>
              </a:rPr>
              <a:t> </a:t>
            </a:r>
            <a:r>
              <a:rPr lang="en-US" sz="2000">
                <a:latin typeface="Constantia" pitchFamily="18" charset="0"/>
              </a:rPr>
              <a:t>in a </a:t>
            </a:r>
            <a:r>
              <a:rPr lang="en-US" sz="2000">
                <a:latin typeface="Constantia" pitchFamily="18" charset="0"/>
                <a:hlinkClick r:id="rId3"/>
              </a:rPr>
              <a:t>right triangle</a:t>
            </a:r>
            <a:r>
              <a:rPr lang="en-US" sz="2000">
                <a:latin typeface="Constantia" pitchFamily="18" charset="0"/>
              </a:rPr>
              <a:t> is as the ratio of the side lengths opposite to the angle and adjacent the angle. Cool stuff !</a:t>
            </a:r>
          </a:p>
        </p:txBody>
      </p:sp>
      <p:pic>
        <p:nvPicPr>
          <p:cNvPr id="171013" name="Picture 7" descr="theta"/>
          <p:cNvPicPr>
            <a:picLocks noChangeAspect="1" noChangeArrowheads="1"/>
          </p:cNvPicPr>
          <p:nvPr/>
        </p:nvPicPr>
        <p:blipFill>
          <a:blip r:embed="rId4"/>
          <a:srcRect/>
          <a:stretch>
            <a:fillRect/>
          </a:stretch>
        </p:blipFill>
        <p:spPr bwMode="auto">
          <a:xfrm>
            <a:off x="263525" y="20638"/>
            <a:ext cx="57150" cy="133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1000"/>
                                        <p:tgtEl>
                                          <p:spTgt spid="77826"/>
                                        </p:tgtEl>
                                      </p:cBhvr>
                                    </p:animEffect>
                                    <p:anim calcmode="lin" valueType="num">
                                      <p:cBhvr>
                                        <p:cTn id="8" dur="1000" fill="hold"/>
                                        <p:tgtEl>
                                          <p:spTgt spid="77826"/>
                                        </p:tgtEl>
                                        <p:attrNameLst>
                                          <p:attrName>ppt_x</p:attrName>
                                        </p:attrNameLst>
                                      </p:cBhvr>
                                      <p:tavLst>
                                        <p:tav tm="0">
                                          <p:val>
                                            <p:strVal val="#ppt_x"/>
                                          </p:val>
                                        </p:tav>
                                        <p:tav tm="100000">
                                          <p:val>
                                            <p:strVal val="#ppt_x"/>
                                          </p:val>
                                        </p:tav>
                                      </p:tavLst>
                                    </p:anim>
                                    <p:anim calcmode="lin" valueType="num">
                                      <p:cBhvr>
                                        <p:cTn id="9" dur="898" decel="100000" fill="hold"/>
                                        <p:tgtEl>
                                          <p:spTgt spid="778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78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7827">
                                            <p:txEl>
                                              <p:pRg st="0" end="0"/>
                                            </p:txEl>
                                          </p:spTgt>
                                        </p:tgtEl>
                                        <p:attrNameLst>
                                          <p:attrName>style.visibility</p:attrName>
                                        </p:attrNameLst>
                                      </p:cBhvr>
                                      <p:to>
                                        <p:strVal val="visible"/>
                                      </p:to>
                                    </p:set>
                                    <p:animEffect transition="in" filter="fade">
                                      <p:cBhvr>
                                        <p:cTn id="15" dur="1000"/>
                                        <p:tgtEl>
                                          <p:spTgt spid="77827">
                                            <p:txEl>
                                              <p:pRg st="0" end="0"/>
                                            </p:txEl>
                                          </p:spTgt>
                                        </p:tgtEl>
                                      </p:cBhvr>
                                    </p:animEffect>
                                    <p:anim calcmode="lin" valueType="num">
                                      <p:cBhvr>
                                        <p:cTn id="16"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78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78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7827">
                                            <p:txEl>
                                              <p:pRg st="1" end="1"/>
                                            </p:txEl>
                                          </p:spTgt>
                                        </p:tgtEl>
                                        <p:attrNameLst>
                                          <p:attrName>style.visibility</p:attrName>
                                        </p:attrNameLst>
                                      </p:cBhvr>
                                      <p:to>
                                        <p:strVal val="visible"/>
                                      </p:to>
                                    </p:set>
                                    <p:animEffect transition="in" filter="fade">
                                      <p:cBhvr>
                                        <p:cTn id="23" dur="1000"/>
                                        <p:tgtEl>
                                          <p:spTgt spid="77827">
                                            <p:txEl>
                                              <p:pRg st="1" end="1"/>
                                            </p:txEl>
                                          </p:spTgt>
                                        </p:tgtEl>
                                      </p:cBhvr>
                                    </p:animEffect>
                                    <p:anim calcmode="lin" valueType="num">
                                      <p:cBhvr>
                                        <p:cTn id="24"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782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782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a:xfrm>
            <a:off x="457200" y="1905000"/>
            <a:ext cx="8229600" cy="1447800"/>
          </a:xfrm>
        </p:spPr>
        <p:txBody>
          <a:bodyPr>
            <a:normAutofit fontScale="90000"/>
          </a:bodyPr>
          <a:lstStyle/>
          <a:p>
            <a:pPr fontAlgn="auto">
              <a:spcAft>
                <a:spcPts val="0"/>
              </a:spcAft>
              <a:defRPr/>
            </a:pPr>
            <a:r>
              <a:rPr lang="en-US" sz="2000" b="1">
                <a:latin typeface="Garamond" pitchFamily="18" charset="0"/>
              </a:rPr>
              <a:t>You</a:t>
            </a:r>
            <a:r>
              <a:rPr lang="en-US" sz="2000">
                <a:latin typeface="Garamond" pitchFamily="18" charset="0"/>
              </a:rPr>
              <a:t> are, let say, on the left side of an imaginary right triangle that you have created at your launch site. </a:t>
            </a:r>
            <a:br>
              <a:rPr lang="en-US" sz="2000">
                <a:latin typeface="Garamond" pitchFamily="18" charset="0"/>
              </a:rPr>
            </a:br>
            <a:r>
              <a:rPr lang="en-US" sz="2000">
                <a:latin typeface="Garamond" pitchFamily="18" charset="0"/>
              </a:rPr>
              <a:t/>
            </a:r>
            <a:br>
              <a:rPr lang="en-US" sz="2000">
                <a:latin typeface="Garamond" pitchFamily="18" charset="0"/>
              </a:rPr>
            </a:br>
            <a:r>
              <a:rPr lang="en-US" sz="2000">
                <a:latin typeface="Garamond" pitchFamily="18" charset="0"/>
              </a:rPr>
              <a:t>The distance from your launch pad and you should be at least </a:t>
            </a:r>
            <a:r>
              <a:rPr lang="en-US" sz="2000" b="1">
                <a:latin typeface="Garamond" pitchFamily="18" charset="0"/>
              </a:rPr>
              <a:t>300 feet</a:t>
            </a:r>
            <a:r>
              <a:rPr lang="en-US" sz="2000">
                <a:latin typeface="Garamond" pitchFamily="18" charset="0"/>
              </a:rPr>
              <a:t>. You should measure this distance carefully.</a:t>
            </a:r>
            <a:br>
              <a:rPr lang="en-US" sz="2000">
                <a:latin typeface="Garamond" pitchFamily="18" charset="0"/>
              </a:rPr>
            </a:br>
            <a:r>
              <a:rPr lang="en-US" sz="2000">
                <a:latin typeface="Garamond" pitchFamily="18" charset="0"/>
              </a:rPr>
              <a:t/>
            </a:r>
            <a:br>
              <a:rPr lang="en-US" sz="2000">
                <a:latin typeface="Garamond" pitchFamily="18" charset="0"/>
              </a:rPr>
            </a:br>
            <a:r>
              <a:rPr lang="en-US" sz="2000">
                <a:latin typeface="Garamond" pitchFamily="18" charset="0"/>
              </a:rPr>
              <a:t>At this distance you will be far enough away to be able to see your rocket’s flight path clearly. </a:t>
            </a:r>
            <a:br>
              <a:rPr lang="en-US" sz="2000">
                <a:latin typeface="Garamond" pitchFamily="18" charset="0"/>
              </a:rPr>
            </a:br>
            <a:r>
              <a:rPr lang="en-US" sz="2000">
                <a:latin typeface="Garamond" pitchFamily="18" charset="0"/>
              </a:rPr>
              <a:t/>
            </a:r>
            <a:br>
              <a:rPr lang="en-US" sz="2000">
                <a:latin typeface="Garamond" pitchFamily="18" charset="0"/>
              </a:rPr>
            </a:br>
            <a:r>
              <a:rPr lang="en-US" sz="2000">
                <a:latin typeface="Garamond" pitchFamily="18" charset="0"/>
              </a:rPr>
              <a:t>At this angle your calculations may be more accurate with the elevation-angle method.</a:t>
            </a:r>
          </a:p>
        </p:txBody>
      </p:sp>
      <p:pic>
        <p:nvPicPr>
          <p:cNvPr id="172034" name="Picture 6" descr="rocketaltitude05"/>
          <p:cNvPicPr>
            <a:picLocks noChangeAspect="1" noChangeArrowheads="1"/>
          </p:cNvPicPr>
          <p:nvPr/>
        </p:nvPicPr>
        <p:blipFill>
          <a:blip r:embed="rId2"/>
          <a:srcRect/>
          <a:stretch>
            <a:fillRect/>
          </a:stretch>
        </p:blipFill>
        <p:spPr bwMode="auto">
          <a:xfrm>
            <a:off x="990600" y="3886200"/>
            <a:ext cx="2962275" cy="2752725"/>
          </a:xfrm>
          <a:prstGeom prst="rect">
            <a:avLst/>
          </a:prstGeom>
          <a:noFill/>
          <a:ln w="9525">
            <a:noFill/>
            <a:miter lim="800000"/>
            <a:headEnd/>
            <a:tailEnd/>
          </a:ln>
        </p:spPr>
      </p:pic>
      <p:pic>
        <p:nvPicPr>
          <p:cNvPr id="72712" name="Picture 8" descr="rocketaltitude01"/>
          <p:cNvPicPr>
            <a:picLocks noGrp="1" noChangeAspect="1" noChangeArrowheads="1"/>
          </p:cNvPicPr>
          <p:nvPr>
            <p:ph type="body" idx="4294967295"/>
          </p:nvPr>
        </p:nvPicPr>
        <p:blipFill>
          <a:blip r:embed="rId3"/>
          <a:srcRect/>
          <a:stretch>
            <a:fillRect/>
          </a:stretch>
        </p:blipFill>
        <p:spPr>
          <a:xfrm>
            <a:off x="4419600" y="3276600"/>
            <a:ext cx="2362200" cy="33528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1000"/>
                                        <p:tgtEl>
                                          <p:spTgt spid="72706"/>
                                        </p:tgtEl>
                                      </p:cBhvr>
                                    </p:animEffect>
                                    <p:anim calcmode="lin" valueType="num">
                                      <p:cBhvr>
                                        <p:cTn id="8" dur="1000" fill="hold"/>
                                        <p:tgtEl>
                                          <p:spTgt spid="72706"/>
                                        </p:tgtEl>
                                        <p:attrNameLst>
                                          <p:attrName>ppt_x</p:attrName>
                                        </p:attrNameLst>
                                      </p:cBhvr>
                                      <p:tavLst>
                                        <p:tav tm="0">
                                          <p:val>
                                            <p:strVal val="#ppt_x"/>
                                          </p:val>
                                        </p:tav>
                                        <p:tav tm="100000">
                                          <p:val>
                                            <p:strVal val="#ppt_x"/>
                                          </p:val>
                                        </p:tav>
                                      </p:tavLst>
                                    </p:anim>
                                    <p:anim calcmode="lin" valueType="num">
                                      <p:cBhvr>
                                        <p:cTn id="9" dur="898" decel="100000" fill="hold"/>
                                        <p:tgtEl>
                                          <p:spTgt spid="7270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270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2712"/>
                                        </p:tgtEl>
                                        <p:attrNameLst>
                                          <p:attrName>style.visibility</p:attrName>
                                        </p:attrNameLst>
                                      </p:cBhvr>
                                      <p:to>
                                        <p:strVal val="visible"/>
                                      </p:to>
                                    </p:set>
                                    <p:animEffect transition="in" filter="fade">
                                      <p:cBhvr>
                                        <p:cTn id="15" dur="1000"/>
                                        <p:tgtEl>
                                          <p:spTgt spid="72712"/>
                                        </p:tgtEl>
                                      </p:cBhvr>
                                    </p:animEffect>
                                    <p:anim calcmode="lin" valueType="num">
                                      <p:cBhvr>
                                        <p:cTn id="16" dur="1000" fill="hold"/>
                                        <p:tgtEl>
                                          <p:spTgt spid="72712"/>
                                        </p:tgtEl>
                                        <p:attrNameLst>
                                          <p:attrName>ppt_x</p:attrName>
                                        </p:attrNameLst>
                                      </p:cBhvr>
                                      <p:tavLst>
                                        <p:tav tm="0">
                                          <p:val>
                                            <p:strVal val="#ppt_x"/>
                                          </p:val>
                                        </p:tav>
                                        <p:tav tm="100000">
                                          <p:val>
                                            <p:strVal val="#ppt_x"/>
                                          </p:val>
                                        </p:tav>
                                      </p:tavLst>
                                    </p:anim>
                                    <p:anim calcmode="lin" valueType="num">
                                      <p:cBhvr>
                                        <p:cTn id="17" dur="898" decel="100000" fill="hold"/>
                                        <p:tgtEl>
                                          <p:spTgt spid="72712"/>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271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2712"/>
                                        </p:tgtEl>
                                        <p:attrNameLst>
                                          <p:attrName>style.visibility</p:attrName>
                                        </p:attrNameLst>
                                      </p:cBhvr>
                                      <p:to>
                                        <p:strVal val="visible"/>
                                      </p:to>
                                    </p:set>
                                    <p:anim calcmode="lin" valueType="num">
                                      <p:cBhvr additive="base">
                                        <p:cTn id="23" dur="500" fill="hold"/>
                                        <p:tgtEl>
                                          <p:spTgt spid="72712"/>
                                        </p:tgtEl>
                                        <p:attrNameLst>
                                          <p:attrName>ppt_x</p:attrName>
                                        </p:attrNameLst>
                                      </p:cBhvr>
                                      <p:tavLst>
                                        <p:tav tm="0">
                                          <p:val>
                                            <p:strVal val="#ppt_x"/>
                                          </p:val>
                                        </p:tav>
                                        <p:tav tm="100000">
                                          <p:val>
                                            <p:strVal val="#ppt_x"/>
                                          </p:val>
                                        </p:tav>
                                      </p:tavLst>
                                    </p:anim>
                                    <p:anim calcmode="lin" valueType="num">
                                      <p:cBhvr additive="base">
                                        <p:cTn id="24" dur="500" fill="hold"/>
                                        <p:tgtEl>
                                          <p:spTgt spid="72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r>
              <a:rPr lang="en-US" sz="2400" smtClean="0">
                <a:latin typeface="Garamond" pitchFamily="18" charset="0"/>
              </a:rPr>
              <a:t>When your rocket is launched aim your incline device at your rocket and when it reaches it’s highest point of flight make note of the degree angle that is indicted by the string on your protractor.</a:t>
            </a:r>
          </a:p>
        </p:txBody>
      </p:sp>
      <p:pic>
        <p:nvPicPr>
          <p:cNvPr id="173058" name="Picture 7" descr="ANd9GcR5-YzUAfoBKDgbgHXPLl3s_j_FyhXJqBscuY0ttak4zrkrMtFY"/>
          <p:cNvPicPr>
            <a:picLocks noChangeAspect="1" noChangeArrowheads="1"/>
          </p:cNvPicPr>
          <p:nvPr/>
        </p:nvPicPr>
        <p:blipFill>
          <a:blip r:embed="rId2"/>
          <a:srcRect/>
          <a:stretch>
            <a:fillRect/>
          </a:stretch>
        </p:blipFill>
        <p:spPr bwMode="auto">
          <a:xfrm>
            <a:off x="2362200" y="2667000"/>
            <a:ext cx="3733800"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1000"/>
                                        <p:tgtEl>
                                          <p:spTgt spid="73730"/>
                                        </p:tgtEl>
                                      </p:cBhvr>
                                    </p:animEffect>
                                    <p:anim calcmode="lin" valueType="num">
                                      <p:cBhvr>
                                        <p:cTn id="8" dur="1000" fill="hold"/>
                                        <p:tgtEl>
                                          <p:spTgt spid="73730"/>
                                        </p:tgtEl>
                                        <p:attrNameLst>
                                          <p:attrName>ppt_x</p:attrName>
                                        </p:attrNameLst>
                                      </p:cBhvr>
                                      <p:tavLst>
                                        <p:tav tm="0">
                                          <p:val>
                                            <p:strVal val="#ppt_x"/>
                                          </p:val>
                                        </p:tav>
                                        <p:tav tm="100000">
                                          <p:val>
                                            <p:strVal val="#ppt_x"/>
                                          </p:val>
                                        </p:tav>
                                      </p:tavLst>
                                    </p:anim>
                                    <p:anim calcmode="lin" valueType="num">
                                      <p:cBhvr>
                                        <p:cTn id="9" dur="898" decel="100000" fill="hold"/>
                                        <p:tgtEl>
                                          <p:spTgt spid="737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37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a:xfrm>
            <a:off x="457200" y="704850"/>
            <a:ext cx="8229600" cy="971550"/>
          </a:xfrm>
        </p:spPr>
        <p:txBody>
          <a:bodyPr/>
          <a:lstStyle/>
          <a:p>
            <a:r>
              <a:rPr lang="en-US" sz="2400" smtClean="0">
                <a:latin typeface="Garamond" pitchFamily="18" charset="0"/>
              </a:rPr>
              <a:t>This is where Trigonometry comes in-</a:t>
            </a:r>
            <a:br>
              <a:rPr lang="en-US" sz="2400" smtClean="0">
                <a:latin typeface="Garamond" pitchFamily="18" charset="0"/>
              </a:rPr>
            </a:br>
            <a:r>
              <a:rPr lang="en-US" sz="2400" smtClean="0">
                <a:latin typeface="Garamond" pitchFamily="18" charset="0"/>
              </a:rPr>
              <a:t>(Tangent of angle) X( Distance from Launch Pad)= Rocket Altitude</a:t>
            </a:r>
          </a:p>
        </p:txBody>
      </p:sp>
      <p:pic>
        <p:nvPicPr>
          <p:cNvPr id="74756" name="Picture 4" descr="rocketaltitude04"/>
          <p:cNvPicPr>
            <a:picLocks noGrp="1" noChangeAspect="1" noChangeArrowheads="1"/>
          </p:cNvPicPr>
          <p:nvPr>
            <p:ph type="body" idx="4294967295"/>
          </p:nvPr>
        </p:nvPicPr>
        <p:blipFill>
          <a:blip r:embed="rId2"/>
          <a:srcRect/>
          <a:stretch>
            <a:fillRect/>
          </a:stretch>
        </p:blipFill>
        <p:spPr>
          <a:xfrm>
            <a:off x="1581150" y="2752725"/>
            <a:ext cx="5981700" cy="2752725"/>
          </a:xfrm>
        </p:spPr>
      </p:pic>
      <p:sp>
        <p:nvSpPr>
          <p:cNvPr id="174083" name="Rectangle 5"/>
          <p:cNvSpPr>
            <a:spLocks noChangeArrowheads="1"/>
          </p:cNvSpPr>
          <p:nvPr/>
        </p:nvSpPr>
        <p:spPr bwMode="auto">
          <a:xfrm>
            <a:off x="0" y="0"/>
            <a:ext cx="9144000" cy="0"/>
          </a:xfrm>
          <a:prstGeom prst="rect">
            <a:avLst/>
          </a:prstGeom>
          <a:noFill/>
          <a:ln w="9525">
            <a:noFill/>
            <a:miter lim="800000"/>
            <a:headEnd/>
            <a:tailEnd/>
          </a:ln>
        </p:spPr>
        <p:txBody>
          <a:bodyPr wrap="none" lIns="0" tIns="-120612" rIns="0" bIns="0" anchor="ctr">
            <a:spAutoFit/>
          </a:bodyPr>
          <a:lstStyle/>
          <a:p>
            <a:endParaRPr lang="en-US">
              <a:latin typeface="Constantia" pitchFamily="18" charset="0"/>
            </a:endParaRPr>
          </a:p>
        </p:txBody>
      </p:sp>
      <p:sp>
        <p:nvSpPr>
          <p:cNvPr id="174084" name="Rectangle 6"/>
          <p:cNvSpPr>
            <a:spLocks noChangeArrowheads="1"/>
          </p:cNvSpPr>
          <p:nvPr/>
        </p:nvSpPr>
        <p:spPr bwMode="auto">
          <a:xfrm>
            <a:off x="0" y="0"/>
            <a:ext cx="9144000" cy="0"/>
          </a:xfrm>
          <a:prstGeom prst="rect">
            <a:avLst/>
          </a:prstGeom>
          <a:noFill/>
          <a:ln w="9525">
            <a:noFill/>
            <a:miter lim="800000"/>
            <a:headEnd/>
            <a:tailEnd/>
          </a:ln>
        </p:spPr>
        <p:txBody>
          <a:bodyPr wrap="none" lIns="0" tIns="-120612" rIns="0" bIns="0" anchor="ctr">
            <a:spAutoFit/>
          </a:bodyPr>
          <a:lstStyle/>
          <a:p>
            <a:endParaRPr lang="en-US">
              <a:latin typeface="Constantia" pitchFamily="18" charset="0"/>
            </a:endParaRPr>
          </a:p>
        </p:txBody>
      </p:sp>
      <p:sp>
        <p:nvSpPr>
          <p:cNvPr id="174085" name="Text Box 7"/>
          <p:cNvSpPr txBox="1">
            <a:spLocks noChangeArrowheads="1"/>
          </p:cNvSpPr>
          <p:nvPr/>
        </p:nvSpPr>
        <p:spPr bwMode="auto">
          <a:xfrm>
            <a:off x="457200" y="2057400"/>
            <a:ext cx="8305800" cy="701675"/>
          </a:xfrm>
          <a:prstGeom prst="rect">
            <a:avLst/>
          </a:prstGeom>
          <a:noFill/>
          <a:ln w="9525">
            <a:noFill/>
            <a:miter lim="800000"/>
            <a:headEnd/>
            <a:tailEnd/>
          </a:ln>
        </p:spPr>
        <p:txBody>
          <a:bodyPr>
            <a:spAutoFit/>
          </a:bodyPr>
          <a:lstStyle/>
          <a:p>
            <a:pPr>
              <a:spcBef>
                <a:spcPct val="50000"/>
              </a:spcBef>
            </a:pPr>
            <a:r>
              <a:rPr lang="en-US" sz="3200">
                <a:latin typeface="Constantia" pitchFamily="18" charset="0"/>
              </a:rPr>
              <a:t>     Tan of Angle of </a:t>
            </a:r>
            <a:r>
              <a:rPr lang="en-US" sz="3600">
                <a:latin typeface="Constantia" pitchFamily="18" charset="0"/>
              </a:rPr>
              <a:t>a </a:t>
            </a:r>
            <a:r>
              <a:rPr lang="en-US" sz="3200">
                <a:latin typeface="Constantia" pitchFamily="18" charset="0"/>
              </a:rPr>
              <a:t> X   </a:t>
            </a:r>
            <a:r>
              <a:rPr lang="en-US" sz="3600">
                <a:latin typeface="Constantia" pitchFamily="18" charset="0"/>
              </a:rPr>
              <a:t>d =  </a:t>
            </a:r>
            <a:r>
              <a:rPr lang="en-US" sz="4000">
                <a:latin typeface="Constantia" pitchFamily="18" charset="0"/>
              </a:rPr>
              <a:t>a</a:t>
            </a:r>
            <a:r>
              <a:rPr lang="en-US" sz="3600">
                <a:latin typeface="Constantia" pitchFamily="18" charset="0"/>
              </a:rPr>
              <a:t> or Altitude</a:t>
            </a:r>
            <a:endParaRPr lang="en-US" sz="3200">
              <a:latin typeface="Constantia" pitchFamily="18" charset="0"/>
            </a:endParaRPr>
          </a:p>
        </p:txBody>
      </p:sp>
      <p:sp>
        <p:nvSpPr>
          <p:cNvPr id="174086" name="Rectangle 8"/>
          <p:cNvSpPr>
            <a:spLocks noChangeArrowheads="1"/>
          </p:cNvSpPr>
          <p:nvPr/>
        </p:nvSpPr>
        <p:spPr bwMode="auto">
          <a:xfrm>
            <a:off x="0" y="3429000"/>
            <a:ext cx="9144000" cy="0"/>
          </a:xfrm>
          <a:prstGeom prst="rect">
            <a:avLst/>
          </a:prstGeom>
          <a:noFill/>
          <a:ln w="9525">
            <a:noFill/>
            <a:miter lim="800000"/>
            <a:headEnd/>
            <a:tailEnd/>
          </a:ln>
        </p:spPr>
        <p:txBody>
          <a:bodyPr wrap="none" lIns="0" tIns="-120612" rIns="0" bIns="0" anchor="ctr">
            <a:spAutoFit/>
          </a:bodyPr>
          <a:lstStyle/>
          <a:p>
            <a:endParaRPr lang="en-US">
              <a:latin typeface="Constantia" pitchFamily="18" charset="0"/>
            </a:endParaRPr>
          </a:p>
        </p:txBody>
      </p:sp>
      <p:sp>
        <p:nvSpPr>
          <p:cNvPr id="174087" name="Rectangle 9"/>
          <p:cNvSpPr>
            <a:spLocks noChangeArrowheads="1"/>
          </p:cNvSpPr>
          <p:nvPr/>
        </p:nvSpPr>
        <p:spPr bwMode="auto">
          <a:xfrm>
            <a:off x="0" y="3429000"/>
            <a:ext cx="9144000" cy="0"/>
          </a:xfrm>
          <a:prstGeom prst="rect">
            <a:avLst/>
          </a:prstGeom>
          <a:noFill/>
          <a:ln w="9525">
            <a:noFill/>
            <a:miter lim="800000"/>
            <a:headEnd/>
            <a:tailEnd/>
          </a:ln>
        </p:spPr>
        <p:txBody>
          <a:bodyPr wrap="none" lIns="0" tIns="-120612" rIns="0" bIns="0" anchor="ctr">
            <a:spAutoFit/>
          </a:bodyPr>
          <a:lstStyle/>
          <a:p>
            <a:endParaRPr lang="en-US">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1000"/>
                                        <p:tgtEl>
                                          <p:spTgt spid="74754"/>
                                        </p:tgtEl>
                                      </p:cBhvr>
                                    </p:animEffect>
                                    <p:anim calcmode="lin" valueType="num">
                                      <p:cBhvr>
                                        <p:cTn id="8" dur="1000" fill="hold"/>
                                        <p:tgtEl>
                                          <p:spTgt spid="74754"/>
                                        </p:tgtEl>
                                        <p:attrNameLst>
                                          <p:attrName>ppt_x</p:attrName>
                                        </p:attrNameLst>
                                      </p:cBhvr>
                                      <p:tavLst>
                                        <p:tav tm="0">
                                          <p:val>
                                            <p:strVal val="#ppt_x"/>
                                          </p:val>
                                        </p:tav>
                                        <p:tav tm="100000">
                                          <p:val>
                                            <p:strVal val="#ppt_x"/>
                                          </p:val>
                                        </p:tav>
                                      </p:tavLst>
                                    </p:anim>
                                    <p:anim calcmode="lin" valueType="num">
                                      <p:cBhvr>
                                        <p:cTn id="9" dur="898" decel="100000" fill="hold"/>
                                        <p:tgtEl>
                                          <p:spTgt spid="7475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475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4756"/>
                                        </p:tgtEl>
                                        <p:attrNameLst>
                                          <p:attrName>style.visibility</p:attrName>
                                        </p:attrNameLst>
                                      </p:cBhvr>
                                      <p:to>
                                        <p:strVal val="visible"/>
                                      </p:to>
                                    </p:set>
                                    <p:animEffect transition="in" filter="fade">
                                      <p:cBhvr>
                                        <p:cTn id="15" dur="1000"/>
                                        <p:tgtEl>
                                          <p:spTgt spid="74756"/>
                                        </p:tgtEl>
                                      </p:cBhvr>
                                    </p:animEffect>
                                    <p:anim calcmode="lin" valueType="num">
                                      <p:cBhvr>
                                        <p:cTn id="16" dur="1000" fill="hold"/>
                                        <p:tgtEl>
                                          <p:spTgt spid="74756"/>
                                        </p:tgtEl>
                                        <p:attrNameLst>
                                          <p:attrName>ppt_x</p:attrName>
                                        </p:attrNameLst>
                                      </p:cBhvr>
                                      <p:tavLst>
                                        <p:tav tm="0">
                                          <p:val>
                                            <p:strVal val="#ppt_x"/>
                                          </p:val>
                                        </p:tav>
                                        <p:tav tm="100000">
                                          <p:val>
                                            <p:strVal val="#ppt_x"/>
                                          </p:val>
                                        </p:tav>
                                      </p:tavLst>
                                    </p:anim>
                                    <p:anim calcmode="lin" valueType="num">
                                      <p:cBhvr>
                                        <p:cTn id="17" dur="898" decel="100000" fill="hold"/>
                                        <p:tgtEl>
                                          <p:spTgt spid="74756"/>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47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normAutofit fontScale="90000"/>
          </a:bodyPr>
          <a:lstStyle/>
          <a:p>
            <a:pPr fontAlgn="auto">
              <a:spcAft>
                <a:spcPts val="0"/>
              </a:spcAft>
              <a:defRPr/>
            </a:pPr>
            <a:r>
              <a:rPr lang="en-US" sz="2400">
                <a:latin typeface="Garamond" pitchFamily="18" charset="0"/>
              </a:rPr>
              <a:t>This is not hard if you have</a:t>
            </a:r>
            <a:r>
              <a:rPr lang="en-US"/>
              <a:t> -</a:t>
            </a:r>
            <a:br>
              <a:rPr lang="en-US"/>
            </a:br>
            <a:r>
              <a:rPr lang="en-US" sz="4000">
                <a:latin typeface="Garamond" pitchFamily="18" charset="0"/>
              </a:rPr>
              <a:t>A Table of Angles and their Tangents!</a:t>
            </a:r>
          </a:p>
        </p:txBody>
      </p:sp>
      <p:sp>
        <p:nvSpPr>
          <p:cNvPr id="75779" name="Rectangle 3"/>
          <p:cNvSpPr>
            <a:spLocks noGrp="1"/>
          </p:cNvSpPr>
          <p:nvPr>
            <p:ph type="body" idx="4294967295"/>
          </p:nvPr>
        </p:nvSpPr>
        <p:spPr/>
        <p:txBody>
          <a:bodyPr/>
          <a:lstStyle/>
          <a:p>
            <a:pPr algn="ctr" fontAlgn="ctr"/>
            <a:endParaRPr lang="en-US" sz="2400" smtClean="0">
              <a:latin typeface="Garamond" pitchFamily="18" charset="0"/>
            </a:endParaRPr>
          </a:p>
          <a:p>
            <a:pPr algn="ctr" fontAlgn="ctr">
              <a:buFont typeface="Wingdings 2" pitchFamily="18" charset="2"/>
              <a:buNone/>
            </a:pPr>
            <a:endParaRPr lang="en-US" smtClean="0"/>
          </a:p>
          <a:p>
            <a:endParaRPr lang="en-US" smtClean="0"/>
          </a:p>
        </p:txBody>
      </p:sp>
      <p:pic>
        <p:nvPicPr>
          <p:cNvPr id="175107" name="Picture 5" descr="table"/>
          <p:cNvPicPr>
            <a:picLocks noChangeAspect="1" noChangeArrowheads="1"/>
          </p:cNvPicPr>
          <p:nvPr/>
        </p:nvPicPr>
        <p:blipFill>
          <a:blip r:embed="rId2"/>
          <a:srcRect/>
          <a:stretch>
            <a:fillRect/>
          </a:stretch>
        </p:blipFill>
        <p:spPr bwMode="auto">
          <a:xfrm>
            <a:off x="2438400" y="1905000"/>
            <a:ext cx="3738563" cy="4743450"/>
          </a:xfrm>
          <a:prstGeom prst="rect">
            <a:avLst/>
          </a:prstGeom>
          <a:noFill/>
          <a:ln w="9525">
            <a:noFill/>
            <a:miter lim="800000"/>
            <a:headEnd/>
            <a:tailEnd/>
          </a:ln>
        </p:spPr>
      </p:pic>
      <p:sp>
        <p:nvSpPr>
          <p:cNvPr id="175108" name="Text Box 6"/>
          <p:cNvSpPr txBox="1">
            <a:spLocks noChangeArrowheads="1"/>
          </p:cNvSpPr>
          <p:nvPr/>
        </p:nvSpPr>
        <p:spPr bwMode="auto">
          <a:xfrm>
            <a:off x="304800" y="2971800"/>
            <a:ext cx="1981200" cy="854075"/>
          </a:xfrm>
          <a:prstGeom prst="rect">
            <a:avLst/>
          </a:prstGeom>
          <a:noFill/>
          <a:ln w="9525">
            <a:noFill/>
            <a:miter lim="800000"/>
            <a:headEnd/>
            <a:tailEnd/>
          </a:ln>
        </p:spPr>
        <p:txBody>
          <a:bodyPr>
            <a:spAutoFit/>
          </a:bodyPr>
          <a:lstStyle/>
          <a:p>
            <a:pPr>
              <a:spcBef>
                <a:spcPct val="50000"/>
              </a:spcBef>
            </a:pPr>
            <a:r>
              <a:rPr lang="en-US" sz="2000" b="1">
                <a:latin typeface="Constantia" pitchFamily="18" charset="0"/>
              </a:rPr>
              <a:t>Refer to Angle </a:t>
            </a:r>
          </a:p>
          <a:p>
            <a:pPr>
              <a:spcBef>
                <a:spcPct val="50000"/>
              </a:spcBef>
            </a:pPr>
            <a:r>
              <a:rPr lang="en-US" sz="2000" b="1">
                <a:latin typeface="Constantia" pitchFamily="18" charset="0"/>
              </a:rPr>
              <a:t>         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1000"/>
                                        <p:tgtEl>
                                          <p:spTgt spid="75778"/>
                                        </p:tgtEl>
                                      </p:cBhvr>
                                    </p:animEffect>
                                    <p:anim calcmode="lin" valueType="num">
                                      <p:cBhvr>
                                        <p:cTn id="8" dur="1000" fill="hold"/>
                                        <p:tgtEl>
                                          <p:spTgt spid="75778"/>
                                        </p:tgtEl>
                                        <p:attrNameLst>
                                          <p:attrName>ppt_x</p:attrName>
                                        </p:attrNameLst>
                                      </p:cBhvr>
                                      <p:tavLst>
                                        <p:tav tm="0">
                                          <p:val>
                                            <p:strVal val="#ppt_x"/>
                                          </p:val>
                                        </p:tav>
                                        <p:tav tm="100000">
                                          <p:val>
                                            <p:strVal val="#ppt_x"/>
                                          </p:val>
                                        </p:tav>
                                      </p:tavLst>
                                    </p:anim>
                                    <p:anim calcmode="lin" valueType="num">
                                      <p:cBhvr>
                                        <p:cTn id="9" dur="898" decel="100000" fill="hold"/>
                                        <p:tgtEl>
                                          <p:spTgt spid="757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577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75779">
                                            <p:txEl>
                                              <p:pRg st="0" end="0"/>
                                            </p:txEl>
                                          </p:spTgt>
                                        </p:tgtEl>
                                        <p:attrNameLst>
                                          <p:attrName>style.visibility</p:attrName>
                                        </p:attrNameLst>
                                      </p:cBhvr>
                                      <p:to>
                                        <p:strVal val="visible"/>
                                      </p:to>
                                    </p:set>
                                    <p:animEffect transition="in" filter="fade">
                                      <p:cBhvr>
                                        <p:cTn id="15" dur="1000"/>
                                        <p:tgtEl>
                                          <p:spTgt spid="75779">
                                            <p:txEl>
                                              <p:pRg st="0" end="0"/>
                                            </p:txEl>
                                          </p:spTgt>
                                        </p:tgtEl>
                                      </p:cBhvr>
                                    </p:animEffect>
                                    <p:anim calcmode="lin" valueType="num">
                                      <p:cBhvr>
                                        <p:cTn id="16" dur="10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57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577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457200" y="304800"/>
            <a:ext cx="8229600" cy="1143000"/>
          </a:xfrm>
        </p:spPr>
        <p:txBody>
          <a:bodyPr>
            <a:normAutofit fontScale="90000"/>
          </a:bodyPr>
          <a:lstStyle/>
          <a:p>
            <a:pPr fontAlgn="auto">
              <a:spcAft>
                <a:spcPts val="0"/>
              </a:spcAft>
              <a:defRPr/>
            </a:pPr>
            <a:r>
              <a:rPr lang="en-US"/>
              <a:t>Lets collect the data! (</a:t>
            </a:r>
            <a:r>
              <a:rPr lang="en-US" sz="4000"/>
              <a:t>Example)</a:t>
            </a:r>
          </a:p>
        </p:txBody>
      </p:sp>
      <p:sp>
        <p:nvSpPr>
          <p:cNvPr id="76803" name="Rectangle 3"/>
          <p:cNvSpPr>
            <a:spLocks noGrp="1"/>
          </p:cNvSpPr>
          <p:nvPr>
            <p:ph type="body" idx="4294967295"/>
          </p:nvPr>
        </p:nvSpPr>
        <p:spPr>
          <a:xfrm>
            <a:off x="457200" y="1524000"/>
            <a:ext cx="8229600" cy="4389438"/>
          </a:xfrm>
        </p:spPr>
        <p:txBody>
          <a:bodyPr/>
          <a:lstStyle/>
          <a:p>
            <a:r>
              <a:rPr lang="en-US" smtClean="0"/>
              <a:t>You have launched your rocket and aimed your inclinometer and have an angle of 80 degrees at apogee, Angle a.</a:t>
            </a:r>
          </a:p>
          <a:p>
            <a:r>
              <a:rPr lang="en-US" smtClean="0"/>
              <a:t>You are a measured distance from your launch pad of 300 feet, or d.</a:t>
            </a:r>
          </a:p>
        </p:txBody>
      </p:sp>
      <p:pic>
        <p:nvPicPr>
          <p:cNvPr id="76804" name="Picture 4" descr="rocketaltitude01"/>
          <p:cNvPicPr>
            <a:picLocks noChangeAspect="1" noChangeArrowheads="1"/>
          </p:cNvPicPr>
          <p:nvPr/>
        </p:nvPicPr>
        <p:blipFill>
          <a:blip r:embed="rId2"/>
          <a:srcRect/>
          <a:stretch>
            <a:fillRect/>
          </a:stretch>
        </p:blipFill>
        <p:spPr bwMode="auto">
          <a:xfrm>
            <a:off x="4648200" y="3733800"/>
            <a:ext cx="3124200" cy="2743200"/>
          </a:xfrm>
          <a:prstGeom prst="rect">
            <a:avLst/>
          </a:prstGeom>
          <a:noFill/>
          <a:ln w="9525">
            <a:noFill/>
            <a:miter lim="800000"/>
            <a:headEnd/>
            <a:tailEnd/>
          </a:ln>
        </p:spPr>
      </p:pic>
      <p:pic>
        <p:nvPicPr>
          <p:cNvPr id="176132" name="Picture 5" descr="rocketaltitude04"/>
          <p:cNvPicPr>
            <a:picLocks noChangeAspect="1" noChangeArrowheads="1"/>
          </p:cNvPicPr>
          <p:nvPr/>
        </p:nvPicPr>
        <p:blipFill>
          <a:blip r:embed="rId3"/>
          <a:srcRect/>
          <a:stretch>
            <a:fillRect/>
          </a:stretch>
        </p:blipFill>
        <p:spPr bwMode="auto">
          <a:xfrm>
            <a:off x="762000" y="3733800"/>
            <a:ext cx="5143500" cy="2752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1000"/>
                                        <p:tgtEl>
                                          <p:spTgt spid="76802"/>
                                        </p:tgtEl>
                                      </p:cBhvr>
                                    </p:animEffect>
                                    <p:anim calcmode="lin" valueType="num">
                                      <p:cBhvr>
                                        <p:cTn id="8" dur="1000" fill="hold"/>
                                        <p:tgtEl>
                                          <p:spTgt spid="76802"/>
                                        </p:tgtEl>
                                        <p:attrNameLst>
                                          <p:attrName>ppt_x</p:attrName>
                                        </p:attrNameLst>
                                      </p:cBhvr>
                                      <p:tavLst>
                                        <p:tav tm="0">
                                          <p:val>
                                            <p:strVal val="#ppt_x"/>
                                          </p:val>
                                        </p:tav>
                                        <p:tav tm="100000">
                                          <p:val>
                                            <p:strVal val="#ppt_x"/>
                                          </p:val>
                                        </p:tav>
                                      </p:tavLst>
                                    </p:anim>
                                    <p:anim calcmode="lin" valueType="num">
                                      <p:cBhvr>
                                        <p:cTn id="9" dur="898" decel="100000" fill="hold"/>
                                        <p:tgtEl>
                                          <p:spTgt spid="76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680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6803">
                                            <p:txEl>
                                              <p:pRg st="0" end="0"/>
                                            </p:txEl>
                                          </p:spTgt>
                                        </p:tgtEl>
                                        <p:attrNameLst>
                                          <p:attrName>style.visibility</p:attrName>
                                        </p:attrNameLst>
                                      </p:cBhvr>
                                      <p:to>
                                        <p:strVal val="visible"/>
                                      </p:to>
                                    </p:set>
                                    <p:animEffect transition="in" filter="fade">
                                      <p:cBhvr>
                                        <p:cTn id="15" dur="1000"/>
                                        <p:tgtEl>
                                          <p:spTgt spid="76803">
                                            <p:txEl>
                                              <p:pRg st="0" end="0"/>
                                            </p:txEl>
                                          </p:spTgt>
                                        </p:tgtEl>
                                      </p:cBhvr>
                                    </p:animEffect>
                                    <p:anim calcmode="lin" valueType="num">
                                      <p:cBhvr>
                                        <p:cTn id="16"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6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68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6803">
                                            <p:txEl>
                                              <p:pRg st="1" end="1"/>
                                            </p:txEl>
                                          </p:spTgt>
                                        </p:tgtEl>
                                        <p:attrNameLst>
                                          <p:attrName>style.visibility</p:attrName>
                                        </p:attrNameLst>
                                      </p:cBhvr>
                                      <p:to>
                                        <p:strVal val="visible"/>
                                      </p:to>
                                    </p:set>
                                    <p:animEffect transition="in" filter="fade">
                                      <p:cBhvr>
                                        <p:cTn id="23" dur="1000"/>
                                        <p:tgtEl>
                                          <p:spTgt spid="76803">
                                            <p:txEl>
                                              <p:pRg st="1" end="1"/>
                                            </p:txEl>
                                          </p:spTgt>
                                        </p:tgtEl>
                                      </p:cBhvr>
                                    </p:animEffect>
                                    <p:anim calcmode="lin" valueType="num">
                                      <p:cBhvr>
                                        <p:cTn id="24"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68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68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4"/>
                                        </p:tgtEl>
                                        <p:attrNameLst>
                                          <p:attrName>style.visibility</p:attrName>
                                        </p:attrNameLst>
                                      </p:cBhvr>
                                      <p:to>
                                        <p:strVal val="visible"/>
                                      </p:to>
                                    </p:set>
                                    <p:anim calcmode="lin" valueType="num">
                                      <p:cBhvr additive="base">
                                        <p:cTn id="31" dur="500" fill="hold"/>
                                        <p:tgtEl>
                                          <p:spTgt spid="76804"/>
                                        </p:tgtEl>
                                        <p:attrNameLst>
                                          <p:attrName>ppt_x</p:attrName>
                                        </p:attrNameLst>
                                      </p:cBhvr>
                                      <p:tavLst>
                                        <p:tav tm="0">
                                          <p:val>
                                            <p:strVal val="#ppt_x"/>
                                          </p:val>
                                        </p:tav>
                                        <p:tav tm="100000">
                                          <p:val>
                                            <p:strVal val="#ppt_x"/>
                                          </p:val>
                                        </p:tav>
                                      </p:tavLst>
                                    </p:anim>
                                    <p:anim calcmode="lin" valueType="num">
                                      <p:cBhvr additive="base">
                                        <p:cTn id="32"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a:xfrm>
            <a:off x="457200" y="914400"/>
            <a:ext cx="8229600" cy="1143000"/>
          </a:xfrm>
        </p:spPr>
        <p:txBody>
          <a:bodyPr>
            <a:normAutofit fontScale="90000"/>
          </a:bodyPr>
          <a:lstStyle/>
          <a:p>
            <a:pPr fontAlgn="auto">
              <a:spcAft>
                <a:spcPts val="0"/>
              </a:spcAft>
              <a:defRPr/>
            </a:pPr>
            <a:r>
              <a:rPr lang="en-US" sz="3200"/>
              <a:t>Lets do the calculation!</a:t>
            </a:r>
            <a:br>
              <a:rPr lang="en-US" sz="3200"/>
            </a:br>
            <a:r>
              <a:rPr lang="en-US" sz="4600"/>
              <a:t/>
            </a:r>
            <a:br>
              <a:rPr lang="en-US" sz="4600"/>
            </a:br>
            <a:r>
              <a:rPr lang="en-US" sz="4600"/>
              <a:t>. </a:t>
            </a:r>
            <a:r>
              <a:rPr lang="en-US" sz="2400">
                <a:solidFill>
                  <a:schemeClr val="tx1"/>
                </a:solidFill>
                <a:latin typeface="Garamond" pitchFamily="18" charset="0"/>
              </a:rPr>
              <a:t>Tan of Angle of a   X    d =  a or Altitude</a:t>
            </a:r>
          </a:p>
        </p:txBody>
      </p:sp>
      <p:pic>
        <p:nvPicPr>
          <p:cNvPr id="177154" name="Picture 4" descr="rocketaltitude04"/>
          <p:cNvPicPr>
            <a:picLocks noChangeAspect="1" noChangeArrowheads="1"/>
          </p:cNvPicPr>
          <p:nvPr/>
        </p:nvPicPr>
        <p:blipFill>
          <a:blip r:embed="rId2"/>
          <a:srcRect/>
          <a:stretch>
            <a:fillRect/>
          </a:stretch>
        </p:blipFill>
        <p:spPr bwMode="auto">
          <a:xfrm>
            <a:off x="762000" y="3733800"/>
            <a:ext cx="5143500" cy="2752725"/>
          </a:xfrm>
          <a:prstGeom prst="rect">
            <a:avLst/>
          </a:prstGeom>
          <a:noFill/>
          <a:ln w="9525">
            <a:noFill/>
            <a:miter lim="800000"/>
            <a:headEnd/>
            <a:tailEnd/>
          </a:ln>
        </p:spPr>
      </p:pic>
      <p:pic>
        <p:nvPicPr>
          <p:cNvPr id="78855" name="Picture 7" descr="rocketaltitude01"/>
          <p:cNvPicPr>
            <a:picLocks noGrp="1" noChangeAspect="1" noChangeArrowheads="1"/>
          </p:cNvPicPr>
          <p:nvPr>
            <p:ph type="body" idx="4294967295"/>
          </p:nvPr>
        </p:nvPicPr>
        <p:blipFill>
          <a:blip r:embed="rId3"/>
          <a:srcRect/>
          <a:stretch>
            <a:fillRect/>
          </a:stretch>
        </p:blipFill>
        <p:spPr>
          <a:xfrm>
            <a:off x="5867400" y="3733800"/>
            <a:ext cx="1752600" cy="2733675"/>
          </a:xfrm>
        </p:spPr>
      </p:pic>
      <p:sp>
        <p:nvSpPr>
          <p:cNvPr id="177156" name="Text Box 8"/>
          <p:cNvSpPr txBox="1">
            <a:spLocks noChangeArrowheads="1"/>
          </p:cNvSpPr>
          <p:nvPr/>
        </p:nvSpPr>
        <p:spPr bwMode="auto">
          <a:xfrm>
            <a:off x="838200" y="2286000"/>
            <a:ext cx="6781800" cy="274638"/>
          </a:xfrm>
          <a:prstGeom prst="rect">
            <a:avLst/>
          </a:prstGeom>
          <a:noFill/>
          <a:ln w="9525">
            <a:noFill/>
            <a:miter lim="800000"/>
            <a:headEnd/>
            <a:tailEnd/>
          </a:ln>
        </p:spPr>
        <p:txBody>
          <a:bodyPr>
            <a:spAutoFit/>
          </a:bodyPr>
          <a:lstStyle/>
          <a:p>
            <a:pPr>
              <a:spcBef>
                <a:spcPct val="50000"/>
              </a:spcBef>
            </a:pPr>
            <a:endParaRPr lang="en-US">
              <a:latin typeface="Constantia" pitchFamily="18" charset="0"/>
            </a:endParaRPr>
          </a:p>
        </p:txBody>
      </p:sp>
      <p:sp>
        <p:nvSpPr>
          <p:cNvPr id="78857" name="Text Box 9"/>
          <p:cNvSpPr txBox="1">
            <a:spLocks noChangeArrowheads="1"/>
          </p:cNvSpPr>
          <p:nvPr/>
        </p:nvSpPr>
        <p:spPr bwMode="auto">
          <a:xfrm>
            <a:off x="0" y="2362200"/>
            <a:ext cx="54864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 Tan </a:t>
            </a:r>
            <a:r>
              <a:rPr lang="en-US" sz="2400" b="1">
                <a:latin typeface="Constantia" pitchFamily="18" charset="0"/>
              </a:rPr>
              <a:t>a</a:t>
            </a:r>
            <a:r>
              <a:rPr lang="en-US" sz="2400">
                <a:latin typeface="Constantia" pitchFamily="18" charset="0"/>
              </a:rPr>
              <a:t> is 80 degrees and equal to 5.648  X</a:t>
            </a:r>
          </a:p>
        </p:txBody>
      </p:sp>
      <p:sp>
        <p:nvSpPr>
          <p:cNvPr id="78858" name="Text Box 10"/>
          <p:cNvSpPr txBox="1">
            <a:spLocks noChangeArrowheads="1"/>
          </p:cNvSpPr>
          <p:nvPr/>
        </p:nvSpPr>
        <p:spPr bwMode="auto">
          <a:xfrm>
            <a:off x="4953000" y="2362200"/>
            <a:ext cx="4191000" cy="457200"/>
          </a:xfrm>
          <a:prstGeom prst="rect">
            <a:avLst/>
          </a:prstGeom>
          <a:noFill/>
          <a:ln w="9525">
            <a:noFill/>
            <a:miter lim="800000"/>
            <a:headEnd/>
            <a:tailEnd/>
          </a:ln>
        </p:spPr>
        <p:txBody>
          <a:bodyPr>
            <a:spAutoFit/>
          </a:bodyPr>
          <a:lstStyle/>
          <a:p>
            <a:pPr>
              <a:spcBef>
                <a:spcPct val="50000"/>
              </a:spcBef>
            </a:pPr>
            <a:r>
              <a:rPr lang="en-US" sz="2400" b="1">
                <a:latin typeface="Constantia" pitchFamily="18" charset="0"/>
              </a:rPr>
              <a:t> d</a:t>
            </a:r>
            <a:r>
              <a:rPr lang="en-US" sz="2400">
                <a:latin typeface="Constantia" pitchFamily="18" charset="0"/>
              </a:rPr>
              <a:t> is equal to 300 feet =</a:t>
            </a:r>
            <a:r>
              <a:rPr lang="en-US" sz="2400" b="1">
                <a:latin typeface="Constantia" pitchFamily="18" charset="0"/>
              </a:rPr>
              <a:t>1694.4 ft.</a:t>
            </a:r>
          </a:p>
        </p:txBody>
      </p:sp>
      <p:sp>
        <p:nvSpPr>
          <p:cNvPr id="177159" name="Text Box 12"/>
          <p:cNvSpPr txBox="1">
            <a:spLocks noChangeArrowheads="1"/>
          </p:cNvSpPr>
          <p:nvPr/>
        </p:nvSpPr>
        <p:spPr bwMode="auto">
          <a:xfrm>
            <a:off x="457200" y="2971800"/>
            <a:ext cx="7467600" cy="519113"/>
          </a:xfrm>
          <a:prstGeom prst="rect">
            <a:avLst/>
          </a:prstGeom>
          <a:noFill/>
          <a:ln w="9525">
            <a:noFill/>
            <a:miter lim="800000"/>
            <a:headEnd/>
            <a:tailEnd/>
          </a:ln>
        </p:spPr>
        <p:txBody>
          <a:bodyPr>
            <a:spAutoFit/>
          </a:bodyPr>
          <a:lstStyle/>
          <a:p>
            <a:pPr>
              <a:spcBef>
                <a:spcPct val="50000"/>
              </a:spcBef>
            </a:pPr>
            <a:r>
              <a:rPr lang="en-US" sz="2800">
                <a:latin typeface="Constantia" pitchFamily="18" charset="0"/>
              </a:rPr>
              <a:t>   WOW ! That’s a great Flight!   Looks Easy now.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1000"/>
                                        <p:tgtEl>
                                          <p:spTgt spid="78850"/>
                                        </p:tgtEl>
                                      </p:cBhvr>
                                    </p:animEffect>
                                    <p:anim calcmode="lin" valueType="num">
                                      <p:cBhvr>
                                        <p:cTn id="8" dur="1000" fill="hold"/>
                                        <p:tgtEl>
                                          <p:spTgt spid="78850"/>
                                        </p:tgtEl>
                                        <p:attrNameLst>
                                          <p:attrName>ppt_x</p:attrName>
                                        </p:attrNameLst>
                                      </p:cBhvr>
                                      <p:tavLst>
                                        <p:tav tm="0">
                                          <p:val>
                                            <p:strVal val="#ppt_x"/>
                                          </p:val>
                                        </p:tav>
                                        <p:tav tm="100000">
                                          <p:val>
                                            <p:strVal val="#ppt_x"/>
                                          </p:val>
                                        </p:tav>
                                      </p:tavLst>
                                    </p:anim>
                                    <p:anim calcmode="lin" valueType="num">
                                      <p:cBhvr>
                                        <p:cTn id="9" dur="898" decel="100000" fill="hold"/>
                                        <p:tgtEl>
                                          <p:spTgt spid="788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88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8855"/>
                                        </p:tgtEl>
                                        <p:attrNameLst>
                                          <p:attrName>style.visibility</p:attrName>
                                        </p:attrNameLst>
                                      </p:cBhvr>
                                      <p:to>
                                        <p:strVal val="visible"/>
                                      </p:to>
                                    </p:set>
                                    <p:animEffect transition="in" filter="fade">
                                      <p:cBhvr>
                                        <p:cTn id="15" dur="1000"/>
                                        <p:tgtEl>
                                          <p:spTgt spid="78855"/>
                                        </p:tgtEl>
                                      </p:cBhvr>
                                    </p:animEffect>
                                    <p:anim calcmode="lin" valueType="num">
                                      <p:cBhvr>
                                        <p:cTn id="16" dur="1000" fill="hold"/>
                                        <p:tgtEl>
                                          <p:spTgt spid="78855"/>
                                        </p:tgtEl>
                                        <p:attrNameLst>
                                          <p:attrName>ppt_x</p:attrName>
                                        </p:attrNameLst>
                                      </p:cBhvr>
                                      <p:tavLst>
                                        <p:tav tm="0">
                                          <p:val>
                                            <p:strVal val="#ppt_x"/>
                                          </p:val>
                                        </p:tav>
                                        <p:tav tm="100000">
                                          <p:val>
                                            <p:strVal val="#ppt_x"/>
                                          </p:val>
                                        </p:tav>
                                      </p:tavLst>
                                    </p:anim>
                                    <p:anim calcmode="lin" valueType="num">
                                      <p:cBhvr>
                                        <p:cTn id="17" dur="898" decel="100000" fill="hold"/>
                                        <p:tgtEl>
                                          <p:spTgt spid="78855"/>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885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8855"/>
                                        </p:tgtEl>
                                        <p:attrNameLst>
                                          <p:attrName>style.visibility</p:attrName>
                                        </p:attrNameLst>
                                      </p:cBhvr>
                                      <p:to>
                                        <p:strVal val="visible"/>
                                      </p:to>
                                    </p:set>
                                    <p:anim calcmode="lin" valueType="num">
                                      <p:cBhvr additive="base">
                                        <p:cTn id="23" dur="500" fill="hold"/>
                                        <p:tgtEl>
                                          <p:spTgt spid="78855"/>
                                        </p:tgtEl>
                                        <p:attrNameLst>
                                          <p:attrName>ppt_x</p:attrName>
                                        </p:attrNameLst>
                                      </p:cBhvr>
                                      <p:tavLst>
                                        <p:tav tm="0">
                                          <p:val>
                                            <p:strVal val="#ppt_x"/>
                                          </p:val>
                                        </p:tav>
                                        <p:tav tm="100000">
                                          <p:val>
                                            <p:strVal val="#ppt_x"/>
                                          </p:val>
                                        </p:tav>
                                      </p:tavLst>
                                    </p:anim>
                                    <p:anim calcmode="lin" valueType="num">
                                      <p:cBhvr additive="base">
                                        <p:cTn id="24" dur="500" fill="hold"/>
                                        <p:tgtEl>
                                          <p:spTgt spid="7885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8857"/>
                                        </p:tgtEl>
                                        <p:attrNameLst>
                                          <p:attrName>style.visibility</p:attrName>
                                        </p:attrNameLst>
                                      </p:cBhvr>
                                      <p:to>
                                        <p:strVal val="visible"/>
                                      </p:to>
                                    </p:set>
                                    <p:anim calcmode="lin" valueType="num">
                                      <p:cBhvr additive="base">
                                        <p:cTn id="29" dur="500" fill="hold"/>
                                        <p:tgtEl>
                                          <p:spTgt spid="78857"/>
                                        </p:tgtEl>
                                        <p:attrNameLst>
                                          <p:attrName>ppt_x</p:attrName>
                                        </p:attrNameLst>
                                      </p:cBhvr>
                                      <p:tavLst>
                                        <p:tav tm="0">
                                          <p:val>
                                            <p:strVal val="#ppt_x"/>
                                          </p:val>
                                        </p:tav>
                                        <p:tav tm="100000">
                                          <p:val>
                                            <p:strVal val="#ppt_x"/>
                                          </p:val>
                                        </p:tav>
                                      </p:tavLst>
                                    </p:anim>
                                    <p:anim calcmode="lin" valueType="num">
                                      <p:cBhvr additive="base">
                                        <p:cTn id="30" dur="500" fill="hold"/>
                                        <p:tgtEl>
                                          <p:spTgt spid="7885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8858"/>
                                        </p:tgtEl>
                                        <p:attrNameLst>
                                          <p:attrName>style.visibility</p:attrName>
                                        </p:attrNameLst>
                                      </p:cBhvr>
                                      <p:to>
                                        <p:strVal val="visible"/>
                                      </p:to>
                                    </p:set>
                                    <p:anim calcmode="lin" valueType="num">
                                      <p:cBhvr additive="base">
                                        <p:cTn id="35" dur="500" fill="hold"/>
                                        <p:tgtEl>
                                          <p:spTgt spid="78858"/>
                                        </p:tgtEl>
                                        <p:attrNameLst>
                                          <p:attrName>ppt_x</p:attrName>
                                        </p:attrNameLst>
                                      </p:cBhvr>
                                      <p:tavLst>
                                        <p:tav tm="0">
                                          <p:val>
                                            <p:strVal val="#ppt_x"/>
                                          </p:val>
                                        </p:tav>
                                        <p:tav tm="100000">
                                          <p:val>
                                            <p:strVal val="#ppt_x"/>
                                          </p:val>
                                        </p:tav>
                                      </p:tavLst>
                                    </p:anim>
                                    <p:anim calcmode="lin" valueType="num">
                                      <p:cBhvr additive="base">
                                        <p:cTn id="36" dur="500" fill="hold"/>
                                        <p:tgtEl>
                                          <p:spTgt spid="788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7" grpId="0"/>
      <p:bldP spid="788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What creates LIFT?</a:t>
            </a:r>
          </a:p>
        </p:txBody>
      </p:sp>
      <p:sp>
        <p:nvSpPr>
          <p:cNvPr id="39938" name="Content Placeholder 2"/>
          <p:cNvSpPr>
            <a:spLocks noGrp="1"/>
          </p:cNvSpPr>
          <p:nvPr>
            <p:ph idx="1"/>
          </p:nvPr>
        </p:nvSpPr>
        <p:spPr/>
        <p:txBody>
          <a:bodyPr/>
          <a:lstStyle/>
          <a:p>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US" smtClean="0"/>
              <a:t>Limitations</a:t>
            </a:r>
          </a:p>
        </p:txBody>
      </p:sp>
      <p:sp>
        <p:nvSpPr>
          <p:cNvPr id="71683" name="Rectangle 3"/>
          <p:cNvSpPr>
            <a:spLocks noGrp="1"/>
          </p:cNvSpPr>
          <p:nvPr>
            <p:ph type="body" idx="4294967295"/>
          </p:nvPr>
        </p:nvSpPr>
        <p:spPr/>
        <p:txBody>
          <a:bodyPr/>
          <a:lstStyle/>
          <a:p>
            <a:r>
              <a:rPr lang="en-US" smtClean="0"/>
              <a:t>The Elevation Angle method is not very accurate but will give you a good estimate of the highest altitude/incline at Apogee that your rocket reached.</a:t>
            </a:r>
          </a:p>
          <a:p>
            <a:endParaRPr lang="en-US" smtClean="0"/>
          </a:p>
          <a:p>
            <a:r>
              <a:rPr lang="en-US" smtClean="0"/>
              <a:t>This method should not be considered as accurate as altitude obtained from an altimeter or radar it is closer to the highest incline at apogee.</a:t>
            </a:r>
          </a:p>
        </p:txBody>
      </p:sp>
      <p:sp>
        <p:nvSpPr>
          <p:cNvPr id="178179" name="Text Box 4"/>
          <p:cNvSpPr txBox="1">
            <a:spLocks noChangeArrowheads="1"/>
          </p:cNvSpPr>
          <p:nvPr/>
        </p:nvSpPr>
        <p:spPr bwMode="auto">
          <a:xfrm>
            <a:off x="746125" y="4995863"/>
            <a:ext cx="7407275" cy="274637"/>
          </a:xfrm>
          <a:prstGeom prst="rect">
            <a:avLst/>
          </a:prstGeom>
          <a:noFill/>
          <a:ln w="9525">
            <a:noFill/>
            <a:miter lim="800000"/>
            <a:headEnd/>
            <a:tailEnd/>
          </a:ln>
        </p:spPr>
        <p:txBody>
          <a:bodyPr>
            <a:spAutoFit/>
          </a:bodyPr>
          <a:lstStyle/>
          <a:p>
            <a:endParaRPr lang="en-US">
              <a:latin typeface="Constantia" pitchFamily="18" charset="0"/>
            </a:endParaRPr>
          </a:p>
        </p:txBody>
      </p:sp>
      <p:sp>
        <p:nvSpPr>
          <p:cNvPr id="178180" name="Text Box 5"/>
          <p:cNvSpPr txBox="1">
            <a:spLocks noChangeArrowheads="1"/>
          </p:cNvSpPr>
          <p:nvPr/>
        </p:nvSpPr>
        <p:spPr bwMode="auto">
          <a:xfrm>
            <a:off x="762000" y="5181600"/>
            <a:ext cx="7162800" cy="1552575"/>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This method is also limited by the angle of deviation from a straight vertical flight that the rocket might take in flight due to wind and flight characteristics of the rocket itself.  Oh Well-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1000"/>
                                        <p:tgtEl>
                                          <p:spTgt spid="71682"/>
                                        </p:tgtEl>
                                      </p:cBhvr>
                                    </p:animEffect>
                                    <p:anim calcmode="lin" valueType="num">
                                      <p:cBhvr>
                                        <p:cTn id="8" dur="1000" fill="hold"/>
                                        <p:tgtEl>
                                          <p:spTgt spid="71682"/>
                                        </p:tgtEl>
                                        <p:attrNameLst>
                                          <p:attrName>ppt_x</p:attrName>
                                        </p:attrNameLst>
                                      </p:cBhvr>
                                      <p:tavLst>
                                        <p:tav tm="0">
                                          <p:val>
                                            <p:strVal val="#ppt_x"/>
                                          </p:val>
                                        </p:tav>
                                        <p:tav tm="100000">
                                          <p:val>
                                            <p:strVal val="#ppt_x"/>
                                          </p:val>
                                        </p:tav>
                                      </p:tavLst>
                                    </p:anim>
                                    <p:anim calcmode="lin" valueType="num">
                                      <p:cBhvr>
                                        <p:cTn id="9" dur="898" decel="100000" fill="hold"/>
                                        <p:tgtEl>
                                          <p:spTgt spid="7168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68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683">
                                            <p:txEl>
                                              <p:pRg st="0" end="0"/>
                                            </p:txEl>
                                          </p:spTgt>
                                        </p:tgtEl>
                                        <p:attrNameLst>
                                          <p:attrName>style.visibility</p:attrName>
                                        </p:attrNameLst>
                                      </p:cBhvr>
                                      <p:to>
                                        <p:strVal val="visible"/>
                                      </p:to>
                                    </p:set>
                                    <p:animEffect transition="in" filter="fade">
                                      <p:cBhvr>
                                        <p:cTn id="15" dur="1000"/>
                                        <p:tgtEl>
                                          <p:spTgt spid="71683">
                                            <p:txEl>
                                              <p:pRg st="0" end="0"/>
                                            </p:txEl>
                                          </p:spTgt>
                                        </p:tgtEl>
                                      </p:cBhvr>
                                    </p:animEffect>
                                    <p:anim calcmode="lin" valueType="num">
                                      <p:cBhvr>
                                        <p:cTn id="16"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168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16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1683">
                                            <p:txEl>
                                              <p:pRg st="2" end="2"/>
                                            </p:txEl>
                                          </p:spTgt>
                                        </p:tgtEl>
                                        <p:attrNameLst>
                                          <p:attrName>style.visibility</p:attrName>
                                        </p:attrNameLst>
                                      </p:cBhvr>
                                      <p:to>
                                        <p:strVal val="visible"/>
                                      </p:to>
                                    </p:set>
                                    <p:animEffect transition="in" filter="fade">
                                      <p:cBhvr>
                                        <p:cTn id="23" dur="1000"/>
                                        <p:tgtEl>
                                          <p:spTgt spid="71683">
                                            <p:txEl>
                                              <p:pRg st="2" end="2"/>
                                            </p:txEl>
                                          </p:spTgt>
                                        </p:tgtEl>
                                      </p:cBhvr>
                                    </p:animEffect>
                                    <p:anim calcmode="lin" valueType="num">
                                      <p:cBhvr>
                                        <p:cTn id="24" dur="1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168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168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r>
              <a:rPr lang="en-US" smtClean="0"/>
              <a:t>What is important here!</a:t>
            </a:r>
          </a:p>
        </p:txBody>
      </p:sp>
      <p:sp>
        <p:nvSpPr>
          <p:cNvPr id="79875" name="Rectangle 3"/>
          <p:cNvSpPr>
            <a:spLocks noGrp="1"/>
          </p:cNvSpPr>
          <p:nvPr>
            <p:ph type="body" idx="4294967295"/>
          </p:nvPr>
        </p:nvSpPr>
        <p:spPr/>
        <p:txBody>
          <a:bodyPr/>
          <a:lstStyle/>
          <a:p>
            <a:endParaRPr lang="en-US" smtClean="0"/>
          </a:p>
        </p:txBody>
      </p:sp>
      <p:pic>
        <p:nvPicPr>
          <p:cNvPr id="179203" name="Picture 5" descr="ot-cap-rocket-rocketcap-154jpg-5e5a11d621170667"/>
          <p:cNvPicPr>
            <a:picLocks noChangeAspect="1" noChangeArrowheads="1"/>
          </p:cNvPicPr>
          <p:nvPr/>
        </p:nvPicPr>
        <p:blipFill>
          <a:blip r:embed="rId2"/>
          <a:srcRect/>
          <a:stretch>
            <a:fillRect/>
          </a:stretch>
        </p:blipFill>
        <p:spPr bwMode="auto">
          <a:xfrm>
            <a:off x="3657600" y="2590800"/>
            <a:ext cx="4552950" cy="3419475"/>
          </a:xfrm>
          <a:prstGeom prst="rect">
            <a:avLst/>
          </a:prstGeom>
          <a:noFill/>
          <a:ln w="9525">
            <a:noFill/>
            <a:miter lim="800000"/>
            <a:headEnd/>
            <a:tailEnd/>
          </a:ln>
        </p:spPr>
      </p:pic>
      <p:pic>
        <p:nvPicPr>
          <p:cNvPr id="179204" name="Picture 7" descr="6622682_orig"/>
          <p:cNvPicPr>
            <a:picLocks noChangeAspect="1" noChangeArrowheads="1"/>
          </p:cNvPicPr>
          <p:nvPr/>
        </p:nvPicPr>
        <p:blipFill>
          <a:blip r:embed="rId3"/>
          <a:srcRect/>
          <a:stretch>
            <a:fillRect/>
          </a:stretch>
        </p:blipFill>
        <p:spPr bwMode="auto">
          <a:xfrm>
            <a:off x="457200" y="1981200"/>
            <a:ext cx="4038600" cy="2689225"/>
          </a:xfrm>
          <a:prstGeom prst="rect">
            <a:avLst/>
          </a:prstGeom>
          <a:noFill/>
          <a:ln w="9525">
            <a:noFill/>
            <a:miter lim="800000"/>
            <a:headEnd/>
            <a:tailEnd/>
          </a:ln>
        </p:spPr>
      </p:pic>
      <p:sp>
        <p:nvSpPr>
          <p:cNvPr id="179205" name="Text Box 8"/>
          <p:cNvSpPr txBox="1">
            <a:spLocks noChangeArrowheads="1"/>
          </p:cNvSpPr>
          <p:nvPr/>
        </p:nvSpPr>
        <p:spPr bwMode="auto">
          <a:xfrm>
            <a:off x="1066800" y="4876800"/>
            <a:ext cx="3505200" cy="1066800"/>
          </a:xfrm>
          <a:prstGeom prst="rect">
            <a:avLst/>
          </a:prstGeom>
          <a:noFill/>
          <a:ln w="9525">
            <a:noFill/>
            <a:miter lim="800000"/>
            <a:headEnd/>
            <a:tailEnd/>
          </a:ln>
        </p:spPr>
        <p:txBody>
          <a:bodyPr>
            <a:spAutoFit/>
          </a:bodyPr>
          <a:lstStyle/>
          <a:p>
            <a:pPr>
              <a:spcBef>
                <a:spcPct val="50000"/>
              </a:spcBef>
            </a:pPr>
            <a:r>
              <a:rPr lang="en-US" sz="3200" b="1">
                <a:latin typeface="Constantia" pitchFamily="18" charset="0"/>
              </a:rPr>
              <a:t>Have Fun !!! Thank You.</a:t>
            </a:r>
          </a:p>
        </p:txBody>
      </p:sp>
      <p:pic>
        <p:nvPicPr>
          <p:cNvPr id="179206" name="Picture 10" descr="ANd9GcSmbApvKeE1nen5fti_SxQ8-mzR2iZYpMS1fD7B0tRJN6XkC0Rn"/>
          <p:cNvPicPr>
            <a:picLocks noChangeAspect="1" noChangeArrowheads="1"/>
          </p:cNvPicPr>
          <p:nvPr/>
        </p:nvPicPr>
        <p:blipFill>
          <a:blip r:embed="rId4"/>
          <a:srcRect/>
          <a:stretch>
            <a:fillRect/>
          </a:stretch>
        </p:blipFill>
        <p:spPr bwMode="auto">
          <a:xfrm>
            <a:off x="7010400" y="381000"/>
            <a:ext cx="1885950" cy="1470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1000"/>
                                        <p:tgtEl>
                                          <p:spTgt spid="79874"/>
                                        </p:tgtEl>
                                      </p:cBhvr>
                                    </p:animEffect>
                                    <p:anim calcmode="lin" valueType="num">
                                      <p:cBhvr>
                                        <p:cTn id="8" dur="1000" fill="hold"/>
                                        <p:tgtEl>
                                          <p:spTgt spid="79874"/>
                                        </p:tgtEl>
                                        <p:attrNameLst>
                                          <p:attrName>ppt_x</p:attrName>
                                        </p:attrNameLst>
                                      </p:cBhvr>
                                      <p:tavLst>
                                        <p:tav tm="0">
                                          <p:val>
                                            <p:strVal val="#ppt_x"/>
                                          </p:val>
                                        </p:tav>
                                        <p:tav tm="100000">
                                          <p:val>
                                            <p:strVal val="#ppt_x"/>
                                          </p:val>
                                        </p:tav>
                                      </p:tavLst>
                                    </p:anim>
                                    <p:anim calcmode="lin" valueType="num">
                                      <p:cBhvr>
                                        <p:cTn id="9" dur="898" decel="100000" fill="hold"/>
                                        <p:tgtEl>
                                          <p:spTgt spid="7987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98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79875">
                                            <p:txEl>
                                              <p:pRg st="0" end="0"/>
                                            </p:txEl>
                                          </p:spTgt>
                                        </p:tgtEl>
                                        <p:attrNameLst>
                                          <p:attrName>style.visibility</p:attrName>
                                        </p:attrNameLst>
                                      </p:cBhvr>
                                      <p:to>
                                        <p:strVal val="visible"/>
                                      </p:to>
                                    </p:set>
                                    <p:animEffect transition="in" filter="fade">
                                      <p:cBhvr>
                                        <p:cTn id="15" dur="1000"/>
                                        <p:tgtEl>
                                          <p:spTgt spid="79875">
                                            <p:txEl>
                                              <p:pRg st="0" end="0"/>
                                            </p:txEl>
                                          </p:spTgt>
                                        </p:tgtEl>
                                      </p:cBhvr>
                                    </p:animEffect>
                                    <p:anim calcmode="lin" valueType="num">
                                      <p:cBhvr>
                                        <p:cTn id="16"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987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987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fontAlgn="auto">
              <a:spcAft>
                <a:spcPts val="0"/>
              </a:spcAft>
              <a:defRPr/>
            </a:pPr>
            <a:r>
              <a:rPr lang="en-US" sz="4000" dirty="0" smtClean="0"/>
              <a:t>Teaching Newton’s Laws of Motion</a:t>
            </a:r>
            <a:endParaRPr lang="en-US" sz="4000" dirty="0"/>
          </a:p>
        </p:txBody>
      </p:sp>
      <p:sp>
        <p:nvSpPr>
          <p:cNvPr id="180226" name="Subtitle 2"/>
          <p:cNvSpPr>
            <a:spLocks noGrp="1"/>
          </p:cNvSpPr>
          <p:nvPr>
            <p:ph type="subTitle" idx="1"/>
          </p:nvPr>
        </p:nvSpPr>
        <p:spPr>
          <a:xfrm>
            <a:off x="533400" y="3228975"/>
            <a:ext cx="7854950" cy="1752600"/>
          </a:xfrm>
        </p:spPr>
        <p:txBody>
          <a:bodyPr/>
          <a:lstStyle/>
          <a:p>
            <a:pPr marR="0" algn="ctr"/>
            <a:r>
              <a:rPr lang="en-US" smtClean="0"/>
              <a:t>Utilizing  a Hands-On Demonstration of the </a:t>
            </a:r>
          </a:p>
          <a:p>
            <a:pPr marR="0" algn="ctr"/>
            <a:r>
              <a:rPr lang="en-US" smtClean="0"/>
              <a:t>Laws via a Vacuum Cleaner Launcher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algn="ctr"/>
            <a:r>
              <a:rPr lang="en-US" sz="4000" smtClean="0"/>
              <a:t>Teaching Newton’s Laws of Motion</a:t>
            </a:r>
          </a:p>
        </p:txBody>
      </p:sp>
      <p:sp>
        <p:nvSpPr>
          <p:cNvPr id="3" name="Content Placeholder 2"/>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en-US" dirty="0" smtClean="0"/>
              <a:t>Every object in a state of uniform motion tends to remain in that state of motion unless an external force is applied to it. (This is basically Galileo’s concept of “inertia”, and is often referred to as the “Law of Inertia”.)</a:t>
            </a:r>
          </a:p>
          <a:p>
            <a:pPr marL="274320" indent="-274320" fontAlgn="auto">
              <a:spcAft>
                <a:spcPts val="0"/>
              </a:spcAft>
              <a:buClr>
                <a:schemeClr val="accent3"/>
              </a:buClr>
              <a:buFont typeface="Wingdings 2"/>
              <a:buChar char=""/>
              <a:defRPr/>
            </a:pPr>
            <a:r>
              <a:rPr lang="en-US" dirty="0" smtClean="0"/>
              <a:t>The acceleration (a) of an object is proportional to the force (F) applied and inversely proportional to the mass (m) of the object: </a:t>
            </a:r>
            <a:r>
              <a:rPr lang="en-US" i="1" dirty="0" smtClean="0"/>
              <a:t>F = ma</a:t>
            </a:r>
            <a:r>
              <a:rPr lang="en-US" dirty="0" smtClean="0"/>
              <a:t>.  (Mass is not the same as weight, but for our discussion we can use weight instead of mass if it confuses your student.)</a:t>
            </a:r>
          </a:p>
          <a:p>
            <a:pPr marL="274320" indent="-274320" fontAlgn="auto">
              <a:spcAft>
                <a:spcPts val="0"/>
              </a:spcAft>
              <a:buClr>
                <a:schemeClr val="accent3"/>
              </a:buClr>
              <a:buFont typeface="Wingdings 2"/>
              <a:buChar char=""/>
              <a:defRPr/>
            </a:pPr>
            <a:r>
              <a:rPr lang="en-US" dirty="0" smtClean="0"/>
              <a:t>For every action there is an equal and opposite reaction.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pPr algn="ctr"/>
            <a:r>
              <a:rPr lang="en-US" sz="4000" smtClean="0"/>
              <a:t>Teaching Newton’s Laws of Motion</a:t>
            </a:r>
          </a:p>
        </p:txBody>
      </p:sp>
      <p:sp>
        <p:nvSpPr>
          <p:cNvPr id="182274" name="Content Placeholder 2"/>
          <p:cNvSpPr>
            <a:spLocks noGrp="1"/>
          </p:cNvSpPr>
          <p:nvPr>
            <p:ph idx="1"/>
          </p:nvPr>
        </p:nvSpPr>
        <p:spPr/>
        <p:txBody>
          <a:bodyPr/>
          <a:lstStyle/>
          <a:p>
            <a:r>
              <a:rPr lang="en-US" smtClean="0"/>
              <a:t>Law 1: Every object in a state of uniform motion tends to remain in that state of motion unless an external force is applied to it. </a:t>
            </a:r>
          </a:p>
          <a:p>
            <a:pPr lvl="1"/>
            <a:r>
              <a:rPr lang="en-US" smtClean="0"/>
              <a:t>A stationary object will remain that way, unless acted upon by an outside force.</a:t>
            </a:r>
          </a:p>
          <a:p>
            <a:pPr lvl="1"/>
            <a:r>
              <a:rPr lang="en-US" smtClean="0"/>
              <a:t>An object in motion will remain in motion in a straight line and at a constant velocity, unless acted upon by an outside force.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pPr algn="ctr"/>
            <a:r>
              <a:rPr lang="en-US" sz="4000" smtClean="0"/>
              <a:t>Teaching Newton’s Laws of Motion</a:t>
            </a:r>
          </a:p>
        </p:txBody>
      </p:sp>
      <p:sp>
        <p:nvSpPr>
          <p:cNvPr id="183298" name="Content Placeholder 2"/>
          <p:cNvSpPr>
            <a:spLocks noGrp="1"/>
          </p:cNvSpPr>
          <p:nvPr>
            <p:ph idx="1"/>
          </p:nvPr>
        </p:nvSpPr>
        <p:spPr/>
        <p:txBody>
          <a:bodyPr/>
          <a:lstStyle/>
          <a:p>
            <a:r>
              <a:rPr lang="en-US" smtClean="0"/>
              <a:t>Law 2: The acceleration (a) of an object is proportional to the force (F) applied and inversely proportional to the mass (m) of the object: </a:t>
            </a:r>
            <a:r>
              <a:rPr lang="en-US" i="1" smtClean="0"/>
              <a:t>F = ma</a:t>
            </a:r>
            <a:r>
              <a:rPr lang="en-US" smtClean="0"/>
              <a:t>. </a:t>
            </a:r>
          </a:p>
          <a:p>
            <a:pPr lvl="1"/>
            <a:r>
              <a:rPr lang="en-US" smtClean="0"/>
              <a:t>The acceleration (or deceleration) is the amount of force applied relative to the mass of the object.</a:t>
            </a:r>
          </a:p>
          <a:p>
            <a:pPr lvl="1"/>
            <a:r>
              <a:rPr lang="en-US" smtClean="0"/>
              <a:t>The change in velocity (speed) is the amount of force applied over time.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pPr algn="ctr"/>
            <a:r>
              <a:rPr lang="en-US" sz="4000" smtClean="0"/>
              <a:t>Teaching Newton’s Laws of Motion</a:t>
            </a:r>
          </a:p>
        </p:txBody>
      </p:sp>
      <p:sp>
        <p:nvSpPr>
          <p:cNvPr id="184322" name="Content Placeholder 2"/>
          <p:cNvSpPr>
            <a:spLocks noGrp="1"/>
          </p:cNvSpPr>
          <p:nvPr>
            <p:ph idx="1"/>
          </p:nvPr>
        </p:nvSpPr>
        <p:spPr/>
        <p:txBody>
          <a:bodyPr/>
          <a:lstStyle/>
          <a:p>
            <a:r>
              <a:rPr lang="en-US" smtClean="0"/>
              <a:t>Demonstrating the first two laws of motion - indoors</a:t>
            </a:r>
          </a:p>
          <a:p>
            <a:pPr lvl="1"/>
            <a:r>
              <a:rPr lang="en-US" smtClean="0"/>
              <a:t>Roll a ball back and forth on the floor</a:t>
            </a:r>
          </a:p>
          <a:p>
            <a:pPr lvl="1"/>
            <a:r>
              <a:rPr lang="en-US" smtClean="0"/>
              <a:t>Kick a ball softly</a:t>
            </a:r>
          </a:p>
          <a:p>
            <a:pPr lvl="1"/>
            <a:r>
              <a:rPr lang="en-US" smtClean="0"/>
              <a:t>Kick it hard!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p:txBody>
          <a:bodyPr/>
          <a:lstStyle/>
          <a:p>
            <a:pPr algn="ctr"/>
            <a:r>
              <a:rPr lang="en-US" sz="4000" smtClean="0"/>
              <a:t>Teaching Newton’s Laws of Motion</a:t>
            </a:r>
          </a:p>
        </p:txBody>
      </p:sp>
      <p:sp>
        <p:nvSpPr>
          <p:cNvPr id="185346" name="Content Placeholder 2"/>
          <p:cNvSpPr>
            <a:spLocks noGrp="1"/>
          </p:cNvSpPr>
          <p:nvPr>
            <p:ph idx="1"/>
          </p:nvPr>
        </p:nvSpPr>
        <p:spPr/>
        <p:txBody>
          <a:bodyPr/>
          <a:lstStyle/>
          <a:p>
            <a:r>
              <a:rPr lang="en-US" smtClean="0"/>
              <a:t>Demonstrating the first two laws of motion - outdoors</a:t>
            </a:r>
          </a:p>
          <a:p>
            <a:pPr lvl="1"/>
            <a:r>
              <a:rPr lang="en-US" b="1" smtClean="0"/>
              <a:t>Parts List</a:t>
            </a:r>
            <a:endParaRPr lang="en-US" smtClean="0"/>
          </a:p>
          <a:p>
            <a:pPr lvl="1"/>
            <a:r>
              <a:rPr lang="en-US" smtClean="0"/>
              <a:t>1 roll of ¾ inch masking tape</a:t>
            </a:r>
          </a:p>
          <a:p>
            <a:pPr lvl="1"/>
            <a:r>
              <a:rPr lang="en-US" smtClean="0"/>
              <a:t>1 roll of 1½ inch masking tape</a:t>
            </a:r>
          </a:p>
          <a:p>
            <a:pPr lvl="1"/>
            <a:r>
              <a:rPr lang="en-US" smtClean="0"/>
              <a:t>1 3 x 5 card</a:t>
            </a:r>
          </a:p>
          <a:p>
            <a:pPr lvl="1"/>
            <a:r>
              <a:rPr lang="en-US" smtClean="0"/>
              <a:t>1 schedule 40 tee, 1¼x1¼x1” (ask the folks in plumbing) </a:t>
            </a:r>
          </a:p>
          <a:p>
            <a:pPr lvl="1"/>
            <a:r>
              <a:rPr lang="en-US" smtClean="0"/>
              <a:t>2 schedule 40 pipes, 1¼” diameter 5 feet long</a:t>
            </a:r>
          </a:p>
          <a:p>
            <a:pPr lvl="1"/>
            <a:r>
              <a:rPr lang="en-US" smtClean="0"/>
              <a:t>1 vacuum cleaner with a hose or a Shop-Vac</a:t>
            </a:r>
          </a:p>
          <a:p>
            <a:pPr lvl="1"/>
            <a:r>
              <a:rPr lang="en-US" smtClean="0"/>
              <a:t>Play-Doh</a:t>
            </a:r>
          </a:p>
          <a:p>
            <a:pPr>
              <a:buFont typeface="Wingdings 2" pitchFamily="18" charset="2"/>
              <a:buNone/>
            </a:pPr>
            <a:endParaRPr lang="en-US"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pPr algn="ctr"/>
            <a:r>
              <a:rPr lang="en-US" sz="4000" smtClean="0"/>
              <a:t>Teaching Newton’s Laws of Motion</a:t>
            </a:r>
          </a:p>
        </p:txBody>
      </p:sp>
      <p:pic>
        <p:nvPicPr>
          <p:cNvPr id="186370" name="Content Placeholder 3" descr="Shop-Vac 009.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pPr algn="ctr"/>
            <a:r>
              <a:rPr lang="en-US" sz="4000" smtClean="0"/>
              <a:t>Teaching Newton’s Laws of Motion</a:t>
            </a:r>
          </a:p>
        </p:txBody>
      </p:sp>
      <p:pic>
        <p:nvPicPr>
          <p:cNvPr id="187394" name="Content Placeholder 5" descr="Shop-Vac 004.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r>
              <a:rPr lang="en-US" smtClean="0">
                <a:solidFill>
                  <a:schemeClr val="accent2"/>
                </a:solidFill>
              </a:rPr>
              <a:t>LIFT determined by:</a:t>
            </a:r>
          </a:p>
        </p:txBody>
      </p:sp>
      <p:sp>
        <p:nvSpPr>
          <p:cNvPr id="87043" name="Rectangle 3"/>
          <p:cNvSpPr>
            <a:spLocks noGrp="1" noChangeArrowheads="1"/>
          </p:cNvSpPr>
          <p:nvPr>
            <p:ph type="body" sz="half" idx="4294967295"/>
          </p:nvPr>
        </p:nvSpPr>
        <p:spPr>
          <a:xfrm>
            <a:off x="2286000" y="2057400"/>
            <a:ext cx="5334000" cy="4114800"/>
          </a:xfrm>
        </p:spPr>
        <p:txBody>
          <a:bodyPr>
            <a:normAutofit/>
          </a:bodyPr>
          <a:lstStyle/>
          <a:p>
            <a:pPr marL="274320" indent="-274320" fontAlgn="auto">
              <a:spcAft>
                <a:spcPts val="0"/>
              </a:spcAft>
              <a:buClr>
                <a:schemeClr val="accent3"/>
              </a:buClr>
              <a:buFont typeface="Wingdings 2"/>
              <a:buChar char=""/>
              <a:defRPr/>
            </a:pPr>
            <a:r>
              <a:rPr lang="en-US" sz="5400" dirty="0">
                <a:solidFill>
                  <a:schemeClr val="accent2"/>
                </a:solidFill>
                <a:effectLst>
                  <a:outerShdw blurRad="38100" dist="38100" dir="2700000" algn="tl">
                    <a:srgbClr val="000000"/>
                  </a:outerShdw>
                </a:effectLst>
              </a:rPr>
              <a:t>Shape</a:t>
            </a:r>
            <a:endParaRPr lang="en-US" sz="5400" dirty="0">
              <a:solidFill>
                <a:schemeClr val="accent2"/>
              </a:solidFill>
            </a:endParaRPr>
          </a:p>
          <a:p>
            <a:pPr marL="274320" indent="-274320" fontAlgn="auto">
              <a:spcAft>
                <a:spcPts val="0"/>
              </a:spcAft>
              <a:buClr>
                <a:schemeClr val="accent3"/>
              </a:buClr>
              <a:buFont typeface="Wingdings 2"/>
              <a:buChar char=""/>
              <a:defRPr/>
            </a:pPr>
            <a:r>
              <a:rPr lang="en-US" sz="5400" dirty="0">
                <a:solidFill>
                  <a:schemeClr val="accent2"/>
                </a:solidFill>
              </a:rPr>
              <a:t>Speed</a:t>
            </a:r>
          </a:p>
          <a:p>
            <a:pPr marL="274320" indent="-274320" fontAlgn="auto">
              <a:spcAft>
                <a:spcPts val="0"/>
              </a:spcAft>
              <a:buClr>
                <a:schemeClr val="accent3"/>
              </a:buClr>
              <a:buFont typeface="Wingdings 2"/>
              <a:buChar char=""/>
              <a:defRPr/>
            </a:pPr>
            <a:r>
              <a:rPr lang="en-US" sz="5400" dirty="0">
                <a:solidFill>
                  <a:schemeClr val="accent2"/>
                </a:solidFill>
              </a:rPr>
              <a:t>Angle of Attack</a:t>
            </a:r>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pPr algn="ctr"/>
            <a:r>
              <a:rPr lang="en-US" sz="4000" smtClean="0"/>
              <a:t>Teaching Newton’s Laws of Motion</a:t>
            </a:r>
          </a:p>
        </p:txBody>
      </p:sp>
      <p:pic>
        <p:nvPicPr>
          <p:cNvPr id="188418" name="Content Placeholder 3" descr="Shop-Vac 005.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p:txBody>
          <a:bodyPr/>
          <a:lstStyle/>
          <a:p>
            <a:pPr algn="ctr"/>
            <a:r>
              <a:rPr lang="en-US" sz="4000" smtClean="0"/>
              <a:t>Teaching Newton’s Laws of Motion</a:t>
            </a:r>
          </a:p>
        </p:txBody>
      </p:sp>
      <p:pic>
        <p:nvPicPr>
          <p:cNvPr id="189442" name="Content Placeholder 3" descr="Shop-Vac 002.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pPr algn="ctr"/>
            <a:r>
              <a:rPr lang="en-US" sz="4000" smtClean="0"/>
              <a:t>Teaching Newton’s Laws of Motion</a:t>
            </a:r>
          </a:p>
        </p:txBody>
      </p:sp>
      <p:sp>
        <p:nvSpPr>
          <p:cNvPr id="190466" name="Content Placeholder 2"/>
          <p:cNvSpPr>
            <a:spLocks noGrp="1"/>
          </p:cNvSpPr>
          <p:nvPr>
            <p:ph idx="1"/>
          </p:nvPr>
        </p:nvSpPr>
        <p:spPr/>
        <p:txBody>
          <a:bodyPr/>
          <a:lstStyle/>
          <a:p>
            <a:r>
              <a:rPr lang="en-US" b="1" smtClean="0"/>
              <a:t>Follow-Up Questions</a:t>
            </a:r>
            <a:endParaRPr lang="en-US" smtClean="0"/>
          </a:p>
          <a:p>
            <a:r>
              <a:rPr lang="en-US" smtClean="0"/>
              <a:t>Which pipe produced the longest flight? Why? </a:t>
            </a:r>
          </a:p>
          <a:p>
            <a:r>
              <a:rPr lang="en-US" smtClean="0"/>
              <a:t>Which pipe took the longest time for the ball to move from one end to the other?</a:t>
            </a:r>
          </a:p>
          <a:p>
            <a:r>
              <a:rPr lang="en-US" smtClean="0"/>
              <a:t>Does the amount and velocity of suction from the vacuum cleaner have any effect on the flight of the ball? Why?</a:t>
            </a:r>
          </a:p>
          <a:p>
            <a:r>
              <a:rPr lang="en-US" smtClean="0"/>
              <a:t>Why does the ball slow down and fall to the ground?</a:t>
            </a:r>
          </a:p>
          <a:p>
            <a:endParaRPr 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70000" lnSpcReduction="20000"/>
          </a:bodyPr>
          <a:lstStyle/>
          <a:p>
            <a:pPr marL="274320" indent="-274320" fontAlgn="auto">
              <a:spcAft>
                <a:spcPts val="0"/>
              </a:spcAft>
              <a:buClr>
                <a:schemeClr val="accent3"/>
              </a:buClr>
              <a:buFont typeface="Wingdings 2"/>
              <a:buChar char=""/>
              <a:defRPr/>
            </a:pPr>
            <a:r>
              <a:rPr lang="en-US" b="1" dirty="0" smtClean="0"/>
              <a:t>Resources</a:t>
            </a:r>
            <a:endParaRPr lang="en-US" dirty="0" smtClean="0"/>
          </a:p>
          <a:p>
            <a:pPr marL="274320" indent="-274320" fontAlgn="auto">
              <a:spcAft>
                <a:spcPts val="0"/>
              </a:spcAft>
              <a:buClr>
                <a:schemeClr val="accent3"/>
              </a:buClr>
              <a:buFont typeface="Wingdings 2"/>
              <a:buChar char=""/>
              <a:defRPr/>
            </a:pPr>
            <a:r>
              <a:rPr lang="en-US" dirty="0" smtClean="0"/>
              <a:t>http://www.instructables.com/id/Make-a-Vacuum-cleaner-Bazooka/</a:t>
            </a:r>
          </a:p>
          <a:p>
            <a:pPr marL="274320" indent="-274320" fontAlgn="auto">
              <a:spcAft>
                <a:spcPts val="0"/>
              </a:spcAft>
              <a:buClr>
                <a:schemeClr val="accent3"/>
              </a:buClr>
              <a:buFont typeface="Wingdings 2"/>
              <a:buChar char=""/>
              <a:defRPr/>
            </a:pPr>
            <a:r>
              <a:rPr lang="en-US" dirty="0" smtClean="0"/>
              <a:t>http://www.instructables.com</a:t>
            </a:r>
          </a:p>
          <a:p>
            <a:pPr marL="274320" indent="-274320" fontAlgn="auto">
              <a:spcAft>
                <a:spcPts val="0"/>
              </a:spcAft>
              <a:buClr>
                <a:schemeClr val="accent3"/>
              </a:buClr>
              <a:buFont typeface="Wingdings 2"/>
              <a:buChar char=""/>
              <a:defRPr/>
            </a:pPr>
            <a:r>
              <a:rPr lang="en-US" dirty="0" smtClean="0"/>
              <a:t>An interesting resource for fun things to do, some of which demonstrate scientific principles.</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u="sng" dirty="0" smtClean="0"/>
              <a:t>Vacuum Bazookas, Electric Rainbow Jelly, and 27 Other Saturday Science Projects.</a:t>
            </a:r>
            <a:r>
              <a:rPr lang="en-US" dirty="0" smtClean="0"/>
              <a:t>  Neil A </a:t>
            </a:r>
            <a:r>
              <a:rPr lang="en-US" dirty="0" err="1" smtClean="0"/>
              <a:t>Downie</a:t>
            </a:r>
            <a:r>
              <a:rPr lang="en-US" dirty="0" smtClean="0"/>
              <a:t> ISBN: 9780691009865</a:t>
            </a:r>
          </a:p>
          <a:p>
            <a:pPr marL="274320" indent="-274320" fontAlgn="auto">
              <a:spcAft>
                <a:spcPts val="0"/>
              </a:spcAft>
              <a:buClr>
                <a:schemeClr val="accent3"/>
              </a:buClr>
              <a:buFont typeface="Wingdings 2"/>
              <a:buNone/>
              <a:defRPr/>
            </a:pPr>
            <a:r>
              <a:rPr lang="en-US" dirty="0" smtClean="0"/>
              <a:t> </a:t>
            </a:r>
          </a:p>
          <a:p>
            <a:pPr marL="274320" indent="-274320" fontAlgn="auto">
              <a:spcAft>
                <a:spcPts val="0"/>
              </a:spcAft>
              <a:buClr>
                <a:schemeClr val="accent3"/>
              </a:buClr>
              <a:buFont typeface="Wingdings 2"/>
              <a:buChar char=""/>
              <a:defRPr/>
            </a:pPr>
            <a:r>
              <a:rPr lang="en-US" b="1" dirty="0" smtClean="0"/>
              <a:t>Civil Air Patrol</a:t>
            </a:r>
            <a:r>
              <a:rPr lang="en-US" dirty="0" smtClean="0"/>
              <a:t>, Aerospace Education Member Resources</a:t>
            </a:r>
          </a:p>
          <a:p>
            <a:pPr marL="274320" indent="-274320" fontAlgn="auto">
              <a:spcAft>
                <a:spcPts val="0"/>
              </a:spcAft>
              <a:buClr>
                <a:schemeClr val="accent3"/>
              </a:buClr>
              <a:buFont typeface="Wingdings 2"/>
              <a:buChar char=""/>
              <a:defRPr/>
            </a:pPr>
            <a:r>
              <a:rPr lang="en-US" dirty="0" smtClean="0"/>
              <a:t>http://www.capmembers.com/aerospace_education/</a:t>
            </a:r>
          </a:p>
          <a:p>
            <a:pPr marL="274320" indent="-274320" fontAlgn="auto">
              <a:spcAft>
                <a:spcPts val="0"/>
              </a:spcAft>
              <a:buClr>
                <a:schemeClr val="accent3"/>
              </a:buClr>
              <a:buFont typeface="Wingdings 2"/>
              <a:buChar char=""/>
              <a:defRPr/>
            </a:pPr>
            <a:r>
              <a:rPr lang="en-US" dirty="0" smtClean="0"/>
              <a:t>Resources for over 20 hands-on science lessons, as well as resources for model rocketry, robotics, satellite test kit software to experiment with orbits in space, software for designing and building model airplanes, and much more!</a:t>
            </a:r>
          </a:p>
          <a:p>
            <a:pPr marL="274320" indent="-274320" fontAlgn="auto">
              <a:spcAft>
                <a:spcPts val="0"/>
              </a:spcAft>
              <a:buClr>
                <a:schemeClr val="accent3"/>
              </a:buClr>
              <a:buFont typeface="Wingdings 2"/>
              <a:buChar char=""/>
              <a:defRPr/>
            </a:pPr>
            <a:r>
              <a:rPr lang="en-US" dirty="0" smtClean="0"/>
              <a:t>Visit http://www.gocivilairpatrol.com/cap_home/educators/ for more information.</a:t>
            </a:r>
          </a:p>
          <a:p>
            <a:pPr marL="274320" indent="-274320" fontAlgn="auto">
              <a:spcAft>
                <a:spcPts val="0"/>
              </a:spcAft>
              <a:buClr>
                <a:schemeClr val="accent3"/>
              </a:buClr>
              <a:buFont typeface="Wingdings 2"/>
              <a:buChar char=""/>
              <a:defRPr/>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endParaRPr lang="en-US" smtClean="0"/>
          </a:p>
        </p:txBody>
      </p:sp>
      <p:sp>
        <p:nvSpPr>
          <p:cNvPr id="192514" name="Content Placeholder 2"/>
          <p:cNvSpPr>
            <a:spLocks noGrp="1"/>
          </p:cNvSpPr>
          <p:nvPr>
            <p:ph idx="1"/>
          </p:nvPr>
        </p:nvSpPr>
        <p:spPr/>
        <p:txBody>
          <a:bodyPr/>
          <a:lstStyle/>
          <a:p>
            <a:pPr>
              <a:buFont typeface="Wingdings 2" pitchFamily="18" charset="2"/>
              <a:buNone/>
            </a:pPr>
            <a:r>
              <a:rPr lang="en-US" smtClean="0"/>
              <a:t>Thank you for allowing us to present to your conference.</a:t>
            </a:r>
          </a:p>
          <a:p>
            <a:pPr>
              <a:buFont typeface="Wingdings 2" pitchFamily="18" charset="2"/>
              <a:buNone/>
            </a:pPr>
            <a:endParaRPr lang="en-US" smtClean="0"/>
          </a:p>
          <a:p>
            <a:pPr>
              <a:buFont typeface="Wingdings 2" pitchFamily="18" charset="2"/>
              <a:buNone/>
            </a:pPr>
            <a:r>
              <a:rPr lang="en-US" smtClean="0"/>
              <a:t>Any questions before the demonstration?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9" name="Object 27"/>
          <p:cNvGraphicFramePr>
            <a:graphicFrameLocks noChangeAspect="1"/>
          </p:cNvGraphicFramePr>
          <p:nvPr/>
        </p:nvGraphicFramePr>
        <p:xfrm>
          <a:off x="1600200" y="2133600"/>
          <a:ext cx="6400800" cy="4157663"/>
        </p:xfrm>
        <a:graphic>
          <a:graphicData uri="http://schemas.openxmlformats.org/presentationml/2006/ole">
            <p:oleObj spid="_x0000_s49154" name="Clip" r:id="rId4" imgW="7038095" imgH="4571429" progId="">
              <p:embed/>
            </p:oleObj>
          </a:graphicData>
        </a:graphic>
      </p:graphicFrame>
      <p:sp>
        <p:nvSpPr>
          <p:cNvPr id="52235" name="Line 11"/>
          <p:cNvSpPr>
            <a:spLocks noChangeShapeType="1"/>
          </p:cNvSpPr>
          <p:nvPr/>
        </p:nvSpPr>
        <p:spPr bwMode="auto">
          <a:xfrm flipV="1">
            <a:off x="4191000" y="3276600"/>
            <a:ext cx="0" cy="685800"/>
          </a:xfrm>
          <a:prstGeom prst="line">
            <a:avLst/>
          </a:prstGeom>
          <a:noFill/>
          <a:ln w="76200">
            <a:solidFill>
              <a:schemeClr val="tx1"/>
            </a:solidFill>
            <a:round/>
            <a:headEnd/>
            <a:tailEnd type="triangle" w="med" len="med"/>
          </a:ln>
        </p:spPr>
        <p:txBody>
          <a:bodyPr wrap="none" anchor="ctr"/>
          <a:lstStyle/>
          <a:p>
            <a:endParaRPr lang="en-US"/>
          </a:p>
        </p:txBody>
      </p:sp>
      <p:sp>
        <p:nvSpPr>
          <p:cNvPr id="10" name="Rectangle 9"/>
          <p:cNvSpPr/>
          <p:nvPr/>
        </p:nvSpPr>
        <p:spPr>
          <a:xfrm>
            <a:off x="909638" y="381000"/>
            <a:ext cx="7700962" cy="1631950"/>
          </a:xfrm>
          <a:prstGeom prst="rect">
            <a:avLst/>
          </a:prstGeom>
        </p:spPr>
        <p:txBody>
          <a:bodyPr>
            <a:spAutoFit/>
          </a:bodyPr>
          <a:lstStyle/>
          <a:p>
            <a:pPr fontAlgn="auto">
              <a:spcBef>
                <a:spcPts val="0"/>
              </a:spcBef>
              <a:spcAft>
                <a:spcPts val="0"/>
              </a:spcAft>
              <a:defRPr/>
            </a:pPr>
            <a:r>
              <a:rPr lang="en-US" sz="4400" dirty="0">
                <a:solidFill>
                  <a:schemeClr val="accent2"/>
                </a:solidFill>
                <a:effectLst>
                  <a:outerShdw blurRad="38100" dist="38100" dir="2700000" algn="tl">
                    <a:srgbClr val="000000"/>
                  </a:outerShdw>
                </a:effectLst>
                <a:latin typeface="Arial" pitchFamily="-65" charset="0"/>
              </a:rPr>
              <a:t>Shape: </a:t>
            </a:r>
          </a:p>
          <a:p>
            <a:pPr fontAlgn="auto">
              <a:spcBef>
                <a:spcPts val="0"/>
              </a:spcBef>
              <a:spcAft>
                <a:spcPts val="0"/>
              </a:spcAft>
              <a:defRPr/>
            </a:pPr>
            <a:r>
              <a:rPr lang="en-US" sz="3200" dirty="0">
                <a:solidFill>
                  <a:schemeClr val="accent2"/>
                </a:solidFill>
                <a:effectLst>
                  <a:outerShdw blurRad="38100" dist="38100" dir="2700000" algn="tl">
                    <a:srgbClr val="000000"/>
                  </a:outerShdw>
                </a:effectLst>
                <a:latin typeface="Arial" pitchFamily="-65" charset="0"/>
              </a:rPr>
              <a:t>Airfoils create a difference in pressure </a:t>
            </a:r>
            <a:r>
              <a:rPr lang="en-US" sz="2400" dirty="0">
                <a:solidFill>
                  <a:schemeClr val="accent2"/>
                </a:solidFill>
                <a:effectLst>
                  <a:outerShdw blurRad="38100" dist="38100" dir="2700000" algn="tl">
                    <a:srgbClr val="000000"/>
                  </a:outerShdw>
                </a:effectLst>
                <a:latin typeface="Arial" pitchFamily="-65" charset="0"/>
              </a:rPr>
              <a:t/>
            </a:r>
            <a:br>
              <a:rPr lang="en-US" sz="2400" dirty="0">
                <a:solidFill>
                  <a:schemeClr val="accent2"/>
                </a:solidFill>
                <a:effectLst>
                  <a:outerShdw blurRad="38100" dist="38100" dir="2700000" algn="tl">
                    <a:srgbClr val="000000"/>
                  </a:outerShdw>
                </a:effectLst>
                <a:latin typeface="Arial" pitchFamily="-65" charset="0"/>
              </a:rPr>
            </a:br>
            <a:endParaRPr lang="en-US" sz="2400" dirty="0">
              <a:solidFill>
                <a:schemeClr val="accent2"/>
              </a:solidFill>
              <a:latin typeface="Arial"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79"/>
                                        </p:tgtEl>
                                        <p:attrNameLst>
                                          <p:attrName>style.visibility</p:attrName>
                                        </p:attrNameLst>
                                      </p:cBhvr>
                                      <p:to>
                                        <p:strVal val="visible"/>
                                      </p:to>
                                    </p:set>
                                    <p:animEffect transition="in" filter="dissolve">
                                      <p:cBhvr>
                                        <p:cTn id="7" dur="500"/>
                                        <p:tgtEl>
                                          <p:spTgt spid="2357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52235"/>
                                        </p:tgtEl>
                                        <p:attrNameLst>
                                          <p:attrName>style.visibility</p:attrName>
                                        </p:attrNameLst>
                                      </p:cBhvr>
                                      <p:to>
                                        <p:strVal val="visible"/>
                                      </p:to>
                                    </p:set>
                                    <p:animEffect transition="in" filter="strips(upLeft)">
                                      <p:cBhvr>
                                        <p:cTn id="12" dur="10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accent1"/>
          </a:solidFill>
          <a:prstDash val="solid"/>
          <a:round/>
          <a:headEnd type="none" w="med" len="med"/>
          <a:tailEnd type="none" w="med" len="med"/>
        </a:ln>
        <a:effectLst>
          <a:outerShdw dist="119812" dir="3479677" algn="ctr" rotWithShape="0">
            <a:srgbClr val="000000"/>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333399"/>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accent1"/>
          </a:solidFill>
          <a:prstDash val="solid"/>
          <a:round/>
          <a:headEnd type="none" w="med" len="med"/>
          <a:tailEnd type="none" w="med" len="med"/>
        </a:ln>
        <a:effectLst>
          <a:outerShdw dist="119812" dir="3479677" algn="ctr" rotWithShape="0">
            <a:srgbClr val="000000"/>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3333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259</TotalTime>
  <Words>3424</Words>
  <Application>Microsoft Office PowerPoint</Application>
  <PresentationFormat>On-screen Show (4:3)</PresentationFormat>
  <Paragraphs>467</Paragraphs>
  <Slides>84</Slides>
  <Notes>51</Notes>
  <HiddenSlides>0</HiddenSlides>
  <MMClips>0</MMClips>
  <ScaleCrop>false</ScaleCrop>
  <HeadingPairs>
    <vt:vector size="8" baseType="variant">
      <vt:variant>
        <vt:lpstr>Fonts Used</vt:lpstr>
      </vt:variant>
      <vt:variant>
        <vt:i4>10</vt:i4>
      </vt:variant>
      <vt:variant>
        <vt:lpstr>Design Template</vt:lpstr>
      </vt:variant>
      <vt:variant>
        <vt:i4>6</vt:i4>
      </vt:variant>
      <vt:variant>
        <vt:lpstr>Embedded OLE Servers</vt:lpstr>
      </vt:variant>
      <vt:variant>
        <vt:i4>2</vt:i4>
      </vt:variant>
      <vt:variant>
        <vt:lpstr>Slide Titles</vt:lpstr>
      </vt:variant>
      <vt:variant>
        <vt:i4>84</vt:i4>
      </vt:variant>
    </vt:vector>
  </HeadingPairs>
  <TitlesOfParts>
    <vt:vector size="102" baseType="lpstr">
      <vt:lpstr>Constantia</vt:lpstr>
      <vt:lpstr>Arial</vt:lpstr>
      <vt:lpstr>Calibri</vt:lpstr>
      <vt:lpstr>Wingdings 2</vt:lpstr>
      <vt:lpstr>ヒラギノ角ゴ Pro W3</vt:lpstr>
      <vt:lpstr>Arial Narrow</vt:lpstr>
      <vt:lpstr>Wingdings</vt:lpstr>
      <vt:lpstr>Times New Roman</vt:lpstr>
      <vt:lpstr>Arial Black</vt:lpstr>
      <vt:lpstr>Garamond</vt:lpstr>
      <vt:lpstr>Flow</vt:lpstr>
      <vt:lpstr>Default Design</vt:lpstr>
      <vt:lpstr>Flow</vt:lpstr>
      <vt:lpstr>Flow</vt:lpstr>
      <vt:lpstr>Flow</vt:lpstr>
      <vt:lpstr>Flow</vt:lpstr>
      <vt:lpstr>Clip</vt:lpstr>
      <vt:lpstr>Microsoft ClipArt Gallery</vt:lpstr>
      <vt:lpstr>Sample AE Lessons Intended to Stimulate an Interest in STEM </vt:lpstr>
      <vt:lpstr>Slide 2</vt:lpstr>
      <vt:lpstr>Slide 3</vt:lpstr>
      <vt:lpstr>Aerospace Education</vt:lpstr>
      <vt:lpstr>Slide 5</vt:lpstr>
      <vt:lpstr>Slide 6</vt:lpstr>
      <vt:lpstr>What creates LIFT?</vt:lpstr>
      <vt:lpstr>LIFT determined by:</vt:lpstr>
      <vt:lpstr>Slide 9</vt:lpstr>
      <vt:lpstr>Slide 10</vt:lpstr>
      <vt:lpstr>Slide 11</vt:lpstr>
      <vt:lpstr>Slide 12</vt:lpstr>
      <vt:lpstr>Slide 13</vt:lpstr>
      <vt:lpstr>Slide 14</vt:lpstr>
      <vt:lpstr>Slide 15</vt:lpstr>
      <vt:lpstr>Slide 16</vt:lpstr>
      <vt:lpstr>Slide 17</vt:lpstr>
      <vt:lpstr>Slide 18</vt:lpstr>
      <vt:lpstr>Aircraft Design: Wing shapes</vt:lpstr>
      <vt:lpstr>Slide 20</vt:lpstr>
      <vt:lpstr>Slide 21</vt:lpstr>
      <vt:lpstr>Aspect ratio</vt:lpstr>
      <vt:lpstr>Aspect Ratio</vt:lpstr>
      <vt:lpstr>Slide 24</vt:lpstr>
      <vt:lpstr>Slide 25</vt:lpstr>
      <vt:lpstr>THE HEATING OF THE EARTH</vt:lpstr>
      <vt:lpstr>THE HEATING OF THE EARTH</vt:lpstr>
      <vt:lpstr>Slide 28</vt:lpstr>
      <vt:lpstr>Slide 29</vt:lpstr>
      <vt:lpstr>Air Pressure</vt:lpstr>
      <vt:lpstr>High vs. Low Pressure</vt:lpstr>
      <vt:lpstr>Highs and lows</vt:lpstr>
      <vt:lpstr>Changes in Air pressure  signal weather changes</vt:lpstr>
      <vt:lpstr>AIR MASSES AND FRONTS</vt:lpstr>
      <vt:lpstr>Cold front</vt:lpstr>
      <vt:lpstr>Warm front</vt:lpstr>
      <vt:lpstr>Stationary front</vt:lpstr>
      <vt:lpstr>Slide 38</vt:lpstr>
      <vt:lpstr>MOISTURE</vt:lpstr>
      <vt:lpstr>Relative humidity</vt:lpstr>
      <vt:lpstr>MOISTURE</vt:lpstr>
      <vt:lpstr>DEW POINT</vt:lpstr>
      <vt:lpstr>Slide 43</vt:lpstr>
      <vt:lpstr>MOISTURE</vt:lpstr>
      <vt:lpstr>MOISTURE</vt:lpstr>
      <vt:lpstr> FOG</vt:lpstr>
      <vt:lpstr>Slide 47</vt:lpstr>
      <vt:lpstr>FOG</vt:lpstr>
      <vt:lpstr>Slide 49</vt:lpstr>
      <vt:lpstr>Slide 50</vt:lpstr>
      <vt:lpstr>CLOUDS</vt:lpstr>
      <vt:lpstr>Slide 52</vt:lpstr>
      <vt:lpstr>Slide 53</vt:lpstr>
      <vt:lpstr>Slide 54</vt:lpstr>
      <vt:lpstr>Slide 55</vt:lpstr>
      <vt:lpstr>THUNDERSTORMS</vt:lpstr>
      <vt:lpstr>Slide 57</vt:lpstr>
      <vt:lpstr>Slide 58</vt:lpstr>
      <vt:lpstr>Slide 59</vt:lpstr>
      <vt:lpstr>Measuring your Rocket’s Apogee.</vt:lpstr>
      <vt:lpstr>You need some way to collect your numbers! You can build an elevation tracker out of a protractor and a yard stick.- You are building a tool for the  ELEVATION-ANGLE TRACKING calculation method for Apogee! When aimed at your model rocket the weighted string line will show you the angle in degrees that the rocket reaches at apogee or the rocket’s highest point. Write this number down you will need it for your calculation.</vt:lpstr>
      <vt:lpstr>Slide 62</vt:lpstr>
      <vt:lpstr>How does all the Trigonometry work-</vt:lpstr>
      <vt:lpstr>You are, let say, on the left side of an imaginary right triangle that you have created at your launch site.   The distance from your launch pad and you should be at least 300 feet. You should measure this distance carefully.  At this distance you will be far enough away to be able to see your rocket’s flight path clearly.   At this angle your calculations may be more accurate with the elevation-angle method.</vt:lpstr>
      <vt:lpstr>When your rocket is launched aim your incline device at your rocket and when it reaches it’s highest point of flight make note of the degree angle that is indicted by the string on your protractor.</vt:lpstr>
      <vt:lpstr>This is where Trigonometry comes in- (Tangent of angle) X( Distance from Launch Pad)= Rocket Altitude</vt:lpstr>
      <vt:lpstr>This is not hard if you have - A Table of Angles and their Tangents!</vt:lpstr>
      <vt:lpstr>Lets collect the data! (Example)</vt:lpstr>
      <vt:lpstr>Lets do the calculation!  . Tan of Angle of a   X    d =  a or Altitude</vt:lpstr>
      <vt:lpstr>Limitations</vt:lpstr>
      <vt:lpstr>What is important here!</vt:lpstr>
      <vt:lpstr>Slide 72</vt:lpstr>
      <vt:lpstr>Teaching Newton’s Laws of Motion</vt:lpstr>
      <vt:lpstr>Teaching Newton’s Laws of Motion</vt:lpstr>
      <vt:lpstr>Teaching Newton’s Laws of Motion</vt:lpstr>
      <vt:lpstr>Teaching Newton’s Laws of Motion</vt:lpstr>
      <vt:lpstr>Teaching Newton’s Laws of Motion</vt:lpstr>
      <vt:lpstr>Teaching Newton’s Laws of Motion</vt:lpstr>
      <vt:lpstr>Teaching Newton’s Laws of Motion</vt:lpstr>
      <vt:lpstr>Teaching Newton’s Laws of Motion</vt:lpstr>
      <vt:lpstr>Teaching Newton’s Laws of Motion</vt:lpstr>
      <vt:lpstr>Teaching Newton’s Laws of Motion</vt:lpstr>
      <vt:lpstr>Slide 83</vt:lpstr>
      <vt:lpstr>Slide 84</vt:lpstr>
    </vt:vector>
  </TitlesOfParts>
  <Company>Snyders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Snyders</dc:creator>
  <cp:lastModifiedBy>TCS</cp:lastModifiedBy>
  <cp:revision>35</cp:revision>
  <dcterms:created xsi:type="dcterms:W3CDTF">2012-05-24T14:13:17Z</dcterms:created>
  <dcterms:modified xsi:type="dcterms:W3CDTF">2012-05-25T21:39:10Z</dcterms:modified>
</cp:coreProperties>
</file>